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389" r:id="rId2"/>
    <p:sldId id="390" r:id="rId3"/>
    <p:sldId id="391" r:id="rId4"/>
    <p:sldId id="464" r:id="rId5"/>
    <p:sldId id="427" r:id="rId6"/>
    <p:sldId id="452" r:id="rId7"/>
    <p:sldId id="448" r:id="rId8"/>
    <p:sldId id="450" r:id="rId9"/>
    <p:sldId id="442" r:id="rId10"/>
    <p:sldId id="449" r:id="rId11"/>
  </p:sldIdLst>
  <p:sldSz cx="9144000" cy="6858000" type="screen4x3"/>
  <p:notesSz cx="6797675" cy="9926638"/>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00"/>
    <a:srgbClr val="0000FF"/>
    <a:srgbClr val="663300"/>
    <a:srgbClr val="FFFFCC"/>
    <a:srgbClr val="FF0066"/>
    <a:srgbClr val="8DD3A0"/>
    <a:srgbClr val="660066"/>
    <a:srgbClr val="8DDDB1"/>
    <a:srgbClr val="BCEBC3"/>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871" autoAdjust="0"/>
    <p:restoredTop sz="94424" autoAdjust="0"/>
  </p:normalViewPr>
  <p:slideViewPr>
    <p:cSldViewPr>
      <p:cViewPr varScale="1">
        <p:scale>
          <a:sx n="70" d="100"/>
          <a:sy n="70" d="100"/>
        </p:scale>
        <p:origin x="738"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2"/>
            <a:ext cx="2945862" cy="495793"/>
          </a:xfrm>
          <a:prstGeom prst="rect">
            <a:avLst/>
          </a:prstGeom>
        </p:spPr>
        <p:txBody>
          <a:bodyPr vert="horz" lIns="88214" tIns="44108" rIns="88214" bIns="44108" rtlCol="0"/>
          <a:lstStyle>
            <a:lvl1pPr algn="l">
              <a:defRPr sz="1200"/>
            </a:lvl1pPr>
          </a:lstStyle>
          <a:p>
            <a:endParaRPr lang="zh-TW" altLang="en-US"/>
          </a:p>
        </p:txBody>
      </p:sp>
      <p:sp>
        <p:nvSpPr>
          <p:cNvPr id="3" name="日期版面配置區 2"/>
          <p:cNvSpPr>
            <a:spLocks noGrp="1"/>
          </p:cNvSpPr>
          <p:nvPr>
            <p:ph type="dt" sz="quarter" idx="1"/>
          </p:nvPr>
        </p:nvSpPr>
        <p:spPr>
          <a:xfrm>
            <a:off x="3850295" y="2"/>
            <a:ext cx="2945862" cy="495793"/>
          </a:xfrm>
          <a:prstGeom prst="rect">
            <a:avLst/>
          </a:prstGeom>
        </p:spPr>
        <p:txBody>
          <a:bodyPr vert="horz" lIns="88214" tIns="44108" rIns="88214" bIns="44108" rtlCol="0"/>
          <a:lstStyle>
            <a:lvl1pPr algn="r">
              <a:defRPr sz="1200"/>
            </a:lvl1pPr>
          </a:lstStyle>
          <a:p>
            <a:fld id="{B7AF628F-4DCA-4FE3-9C63-20D4902AF5E5}" type="datetimeFigureOut">
              <a:rPr lang="zh-TW" altLang="en-US" smtClean="0"/>
              <a:t>2019/10/17</a:t>
            </a:fld>
            <a:endParaRPr lang="zh-TW" altLang="en-US"/>
          </a:p>
        </p:txBody>
      </p:sp>
      <p:sp>
        <p:nvSpPr>
          <p:cNvPr id="4" name="頁尾版面配置區 3"/>
          <p:cNvSpPr>
            <a:spLocks noGrp="1"/>
          </p:cNvSpPr>
          <p:nvPr>
            <p:ph type="ftr" sz="quarter" idx="2"/>
          </p:nvPr>
        </p:nvSpPr>
        <p:spPr>
          <a:xfrm>
            <a:off x="0" y="9429306"/>
            <a:ext cx="2945862" cy="495793"/>
          </a:xfrm>
          <a:prstGeom prst="rect">
            <a:avLst/>
          </a:prstGeom>
        </p:spPr>
        <p:txBody>
          <a:bodyPr vert="horz" lIns="88214" tIns="44108" rIns="88214" bIns="44108"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295" y="9429306"/>
            <a:ext cx="2945862" cy="495793"/>
          </a:xfrm>
          <a:prstGeom prst="rect">
            <a:avLst/>
          </a:prstGeom>
        </p:spPr>
        <p:txBody>
          <a:bodyPr vert="horz" lIns="88214" tIns="44108" rIns="88214" bIns="44108" rtlCol="0" anchor="b"/>
          <a:lstStyle>
            <a:lvl1pPr algn="r">
              <a:defRPr sz="1200"/>
            </a:lvl1pPr>
          </a:lstStyle>
          <a:p>
            <a:fld id="{0AD259A7-EA4F-4474-8023-94AA5119D44E}" type="slidenum">
              <a:rPr lang="zh-TW" altLang="en-US" smtClean="0"/>
              <a:t>‹#›</a:t>
            </a:fld>
            <a:endParaRPr lang="zh-TW" altLang="en-US"/>
          </a:p>
        </p:txBody>
      </p:sp>
    </p:spTree>
    <p:extLst>
      <p:ext uri="{BB962C8B-B14F-4D97-AF65-F5344CB8AC3E}">
        <p14:creationId xmlns:p14="http://schemas.microsoft.com/office/powerpoint/2010/main" val="27633956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3" y="0"/>
            <a:ext cx="2945659" cy="498056"/>
          </a:xfrm>
          <a:prstGeom prst="rect">
            <a:avLst/>
          </a:prstGeom>
        </p:spPr>
        <p:txBody>
          <a:bodyPr vert="horz" lIns="95554" tIns="47777" rIns="95554" bIns="47777" rtlCol="0"/>
          <a:lstStyle>
            <a:lvl1pPr algn="l">
              <a:defRPr sz="1300"/>
            </a:lvl1pPr>
          </a:lstStyle>
          <a:p>
            <a:endParaRPr kumimoji="1" lang="zh-TW" altLang="en-US"/>
          </a:p>
        </p:txBody>
      </p:sp>
      <p:sp>
        <p:nvSpPr>
          <p:cNvPr id="3" name="日期版面配置區 2"/>
          <p:cNvSpPr>
            <a:spLocks noGrp="1"/>
          </p:cNvSpPr>
          <p:nvPr>
            <p:ph type="dt" idx="1"/>
          </p:nvPr>
        </p:nvSpPr>
        <p:spPr>
          <a:xfrm>
            <a:off x="3850446" y="0"/>
            <a:ext cx="2945659" cy="498056"/>
          </a:xfrm>
          <a:prstGeom prst="rect">
            <a:avLst/>
          </a:prstGeom>
        </p:spPr>
        <p:txBody>
          <a:bodyPr vert="horz" lIns="95554" tIns="47777" rIns="95554" bIns="47777" rtlCol="0"/>
          <a:lstStyle>
            <a:lvl1pPr algn="r">
              <a:defRPr sz="1300"/>
            </a:lvl1pPr>
          </a:lstStyle>
          <a:p>
            <a:fld id="{CD26CA13-CD06-B64A-827E-80BAA4DE9B19}" type="datetimeFigureOut">
              <a:rPr kumimoji="1" lang="zh-TW" altLang="en-US" smtClean="0"/>
              <a:t>2019/10/17</a:t>
            </a:fld>
            <a:endParaRPr kumimoji="1" lang="zh-TW" altLang="en-US"/>
          </a:p>
        </p:txBody>
      </p:sp>
      <p:sp>
        <p:nvSpPr>
          <p:cNvPr id="4" name="投影片影像版面配置區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5554" tIns="47777" rIns="95554" bIns="47777" rtlCol="0" anchor="ctr"/>
          <a:lstStyle/>
          <a:p>
            <a:endParaRPr lang="zh-TW" altLang="en-US"/>
          </a:p>
        </p:txBody>
      </p:sp>
      <p:sp>
        <p:nvSpPr>
          <p:cNvPr id="5" name="備忘稿版面配置區 4"/>
          <p:cNvSpPr>
            <a:spLocks noGrp="1"/>
          </p:cNvSpPr>
          <p:nvPr>
            <p:ph type="body" sz="quarter" idx="3"/>
          </p:nvPr>
        </p:nvSpPr>
        <p:spPr>
          <a:xfrm>
            <a:off x="679768" y="4777195"/>
            <a:ext cx="5438140" cy="3908614"/>
          </a:xfrm>
          <a:prstGeom prst="rect">
            <a:avLst/>
          </a:prstGeom>
        </p:spPr>
        <p:txBody>
          <a:bodyPr vert="horz" lIns="95554" tIns="47777" rIns="95554" bIns="47777" rtlCol="0"/>
          <a:lstStyle/>
          <a:p>
            <a:r>
              <a:rPr kumimoji="1" lang="zh-TW" altLang="en-US"/>
              <a:t>編輯母片文字樣式
第二層
第三層
第四層
第五層</a:t>
            </a:r>
          </a:p>
        </p:txBody>
      </p:sp>
      <p:sp>
        <p:nvSpPr>
          <p:cNvPr id="6" name="頁尾版面配置區 5"/>
          <p:cNvSpPr>
            <a:spLocks noGrp="1"/>
          </p:cNvSpPr>
          <p:nvPr>
            <p:ph type="ftr" sz="quarter" idx="4"/>
          </p:nvPr>
        </p:nvSpPr>
        <p:spPr>
          <a:xfrm>
            <a:off x="3" y="9428587"/>
            <a:ext cx="2945659" cy="498055"/>
          </a:xfrm>
          <a:prstGeom prst="rect">
            <a:avLst/>
          </a:prstGeom>
        </p:spPr>
        <p:txBody>
          <a:bodyPr vert="horz" lIns="95554" tIns="47777" rIns="95554" bIns="47777" rtlCol="0" anchor="b"/>
          <a:lstStyle>
            <a:lvl1pPr algn="l">
              <a:defRPr sz="1300"/>
            </a:lvl1pPr>
          </a:lstStyle>
          <a:p>
            <a:endParaRPr kumimoji="1" lang="zh-TW" altLang="en-US"/>
          </a:p>
        </p:txBody>
      </p:sp>
      <p:sp>
        <p:nvSpPr>
          <p:cNvPr id="7" name="投影片編號版面配置區 6"/>
          <p:cNvSpPr>
            <a:spLocks noGrp="1"/>
          </p:cNvSpPr>
          <p:nvPr>
            <p:ph type="sldNum" sz="quarter" idx="5"/>
          </p:nvPr>
        </p:nvSpPr>
        <p:spPr>
          <a:xfrm>
            <a:off x="3850446" y="9428587"/>
            <a:ext cx="2945659" cy="498055"/>
          </a:xfrm>
          <a:prstGeom prst="rect">
            <a:avLst/>
          </a:prstGeom>
        </p:spPr>
        <p:txBody>
          <a:bodyPr vert="horz" lIns="95554" tIns="47777" rIns="95554" bIns="47777" rtlCol="0" anchor="b"/>
          <a:lstStyle>
            <a:lvl1pPr algn="r">
              <a:defRPr sz="1300"/>
            </a:lvl1pPr>
          </a:lstStyle>
          <a:p>
            <a:fld id="{DCD5A974-A627-4147-AB87-30681985A5EC}" type="slidenum">
              <a:rPr kumimoji="1" lang="zh-TW" altLang="en-US" smtClean="0"/>
              <a:t>‹#›</a:t>
            </a:fld>
            <a:endParaRPr kumimoji="1" lang="zh-TW" altLang="en-US"/>
          </a:p>
        </p:txBody>
      </p:sp>
    </p:spTree>
    <p:extLst>
      <p:ext uri="{BB962C8B-B14F-4D97-AF65-F5344CB8AC3E}">
        <p14:creationId xmlns:p14="http://schemas.microsoft.com/office/powerpoint/2010/main" val="8093163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600" dirty="0" err="1">
                <a:latin typeface="Arial" panose="020B0604020202020204" pitchFamily="34" charset="0"/>
                <a:cs typeface="Arial" panose="020B0604020202020204" pitchFamily="34" charset="0"/>
              </a:rPr>
              <a:t>nia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kalaingan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a:t>
            </a:r>
            <a:r>
              <a:rPr lang="en-US" altLang="zh-TW" sz="1600" dirty="0">
                <a:latin typeface="Arial" panose="020B0604020202020204" pitchFamily="34" charset="0"/>
                <a:cs typeface="Arial" panose="020B0604020202020204" pitchFamily="34" charset="0"/>
              </a:rPr>
              <a:t> Taiwan a </a:t>
            </a:r>
            <a:r>
              <a:rPr lang="en-US" altLang="zh-TW" sz="1600" dirty="0" err="1">
                <a:latin typeface="Arial" panose="020B0604020202020204" pitchFamily="34" charset="0"/>
                <a:cs typeface="Arial" panose="020B0604020202020204" pitchFamily="34" charset="0"/>
              </a:rPr>
              <a:t>ti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cu’u</a:t>
            </a:r>
            <a:r>
              <a:rPr lang="en-US" altLang="zh-TW" sz="1600" dirty="0">
                <a:latin typeface="Arial" panose="020B0604020202020204" pitchFamily="34" charset="0"/>
                <a:cs typeface="Arial" panose="020B0604020202020204" pitchFamily="34" charset="0"/>
              </a:rPr>
              <a:t> </a:t>
            </a:r>
            <a:r>
              <a:rPr lang="en-US" altLang="zh-TW" sz="1600" i="1" dirty="0" err="1">
                <a:latin typeface="Arial" panose="020B0604020202020204" pitchFamily="34" charset="0"/>
                <a:cs typeface="Arial" panose="020B0604020202020204" pitchFamily="34" charset="0"/>
              </a:rPr>
              <a:t>cuntung</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mareka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matevetevlj</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mapuljat</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masegeseg</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ku</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ngadan</a:t>
            </a:r>
            <a:r>
              <a:rPr lang="en-US" altLang="zh-TW" sz="1600" dirty="0">
                <a:latin typeface="Arial" panose="020B0604020202020204" pitchFamily="34" charset="0"/>
                <a:cs typeface="Arial" panose="020B0604020202020204" pitchFamily="34" charset="0"/>
              </a:rPr>
              <a:t>. </a:t>
            </a:r>
            <a:endParaRPr lang="zh-TW" altLang="zh-TW" sz="1600" dirty="0">
              <a:latin typeface="Arial" panose="020B0604020202020204" pitchFamily="34" charset="0"/>
              <a:cs typeface="Arial" panose="020B0604020202020204" pitchFamily="34" charset="0"/>
            </a:endParaRPr>
          </a:p>
          <a:p>
            <a:pPr>
              <a:lnSpc>
                <a:spcPct val="150000"/>
              </a:lnSpc>
            </a:pPr>
            <a:r>
              <a:rPr lang="en-US" altLang="zh-TW" sz="1600" dirty="0" err="1">
                <a:latin typeface="Arial" panose="020B0604020202020204" pitchFamily="34" charset="0"/>
                <a:cs typeface="Arial" panose="020B0604020202020204" pitchFamily="34" charset="0"/>
              </a:rPr>
              <a:t>tucu</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uri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pasemalavaken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nia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kinisamuljan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talatjan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patjara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kaqulipan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tja</a:t>
            </a:r>
            <a:r>
              <a:rPr lang="en-US" altLang="zh-TW" sz="1600" dirty="0">
                <a:latin typeface="Arial" panose="020B0604020202020204" pitchFamily="34" charset="0"/>
                <a:cs typeface="Arial" panose="020B0604020202020204" pitchFamily="34" charset="0"/>
              </a:rPr>
              <a:t> kai a </a:t>
            </a:r>
            <a:r>
              <a:rPr lang="en-US" altLang="zh-TW" sz="1600" dirty="0" err="1">
                <a:latin typeface="Arial" panose="020B0604020202020204" pitchFamily="34" charset="0"/>
                <a:cs typeface="Arial" panose="020B0604020202020204" pitchFamily="34" charset="0"/>
              </a:rPr>
              <a:t>kakisamuljain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maljatan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kai </a:t>
            </a:r>
            <a:r>
              <a:rPr lang="en-US" altLang="zh-TW" sz="1600" dirty="0" err="1">
                <a:latin typeface="Arial" panose="020B0604020202020204" pitchFamily="34" charset="0"/>
                <a:cs typeface="Arial" panose="020B0604020202020204" pitchFamily="34" charset="0"/>
              </a:rPr>
              <a:t>na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kacalisian</a:t>
            </a:r>
            <a:r>
              <a:rPr lang="en-US" altLang="zh-TW" sz="1600" dirty="0" smtClean="0">
                <a:latin typeface="Arial" panose="020B0604020202020204" pitchFamily="34" charset="0"/>
                <a:cs typeface="Arial" panose="020B0604020202020204" pitchFamily="34" charset="0"/>
              </a:rPr>
              <a:t>.</a:t>
            </a:r>
          </a:p>
          <a:p>
            <a:pPr>
              <a:lnSpc>
                <a:spcPct val="150000"/>
              </a:lnSpc>
            </a:pPr>
            <a:r>
              <a:rPr lang="zh-TW" altLang="zh-TW" sz="1200" kern="1200" dirty="0" smtClean="0">
                <a:solidFill>
                  <a:schemeClr val="tx1"/>
                </a:solidFill>
                <a:effectLst/>
                <a:latin typeface="+mn-lt"/>
                <a:ea typeface="+mn-ea"/>
                <a:cs typeface="+mn-cs"/>
              </a:rPr>
              <a:t>總統、大會執行秘書與副執行秘書、各位委員及在座的先生、女士大家好。我是</a:t>
            </a:r>
            <a:r>
              <a:rPr lang="en-US" altLang="zh-TW" sz="1200" kern="1200" dirty="0" err="1" smtClean="0">
                <a:solidFill>
                  <a:schemeClr val="tx1"/>
                </a:solidFill>
                <a:effectLst/>
                <a:latin typeface="+mn-lt"/>
                <a:ea typeface="+mn-ea"/>
                <a:cs typeface="+mn-cs"/>
              </a:rPr>
              <a:t>Masegeseg</a:t>
            </a:r>
            <a:r>
              <a:rPr lang="en-US" altLang="zh-TW" sz="1200" kern="1200" dirty="0" smtClean="0">
                <a:solidFill>
                  <a:schemeClr val="tx1"/>
                </a:solidFill>
                <a:effectLst/>
                <a:latin typeface="+mn-lt"/>
                <a:ea typeface="+mn-ea"/>
                <a:cs typeface="+mn-cs"/>
              </a:rPr>
              <a:t> </a:t>
            </a:r>
            <a:r>
              <a:rPr lang="en-US" altLang="zh-TW" sz="1200" kern="1200" dirty="0" err="1" smtClean="0">
                <a:solidFill>
                  <a:schemeClr val="tx1"/>
                </a:solidFill>
                <a:effectLst/>
                <a:latin typeface="+mn-lt"/>
                <a:ea typeface="+mn-ea"/>
                <a:cs typeface="+mn-cs"/>
              </a:rPr>
              <a:t>Z.Gadu</a:t>
            </a:r>
            <a:r>
              <a:rPr lang="en-US" altLang="zh-TW" sz="1200" kern="1200" dirty="0" smtClean="0">
                <a:solidFill>
                  <a:schemeClr val="tx1"/>
                </a:solidFill>
                <a:effectLst/>
                <a:latin typeface="+mn-lt"/>
                <a:ea typeface="+mn-ea"/>
                <a:cs typeface="+mn-cs"/>
              </a:rPr>
              <a:t> </a:t>
            </a:r>
            <a:r>
              <a:rPr lang="zh-TW" altLang="zh-TW" sz="1200" kern="1200" dirty="0" smtClean="0">
                <a:solidFill>
                  <a:schemeClr val="tx1"/>
                </a:solidFill>
                <a:effectLst/>
                <a:latin typeface="+mn-lt"/>
                <a:ea typeface="+mn-ea"/>
                <a:cs typeface="+mn-cs"/>
              </a:rPr>
              <a:t>（童春發）。今天我要針對我們團隊對「族語的喪失與再生的契機」進行階段性成果報告。</a:t>
            </a:r>
            <a:endParaRPr lang="en-US" altLang="zh-TW" sz="12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pPr>
              <a:defRPr/>
            </a:pPr>
            <a:fld id="{1CF1CABB-7529-4139-BB08-97159820D8A7}" type="slidenum">
              <a:rPr lang="zh-TW" altLang="en-US" smtClean="0"/>
              <a:pPr>
                <a:defRPr/>
              </a:pPr>
              <a:t>1</a:t>
            </a:fld>
            <a:endParaRPr lang="zh-TW" altLang="en-US"/>
          </a:p>
        </p:txBody>
      </p:sp>
    </p:spTree>
    <p:extLst>
      <p:ext uri="{BB962C8B-B14F-4D97-AF65-F5344CB8AC3E}">
        <p14:creationId xmlns:p14="http://schemas.microsoft.com/office/powerpoint/2010/main" val="22991631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dirty="0" err="1">
                <a:latin typeface="Arial" panose="020B0604020202020204" pitchFamily="34" charset="0"/>
                <a:cs typeface="Arial" panose="020B0604020202020204" pitchFamily="34" charset="0"/>
              </a:rPr>
              <a:t>Maljimalji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Masalu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Pina'alevan</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kalaingan</a:t>
            </a:r>
            <a:r>
              <a:rPr lang="en-US" altLang="zh-TW" sz="1500"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Cu’u</a:t>
            </a:r>
            <a:r>
              <a:rPr lang="en-US" altLang="zh-TW" sz="1500" b="1"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Zǒngtǒng</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katua</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napaqaljai</a:t>
            </a:r>
            <a:r>
              <a:rPr lang="en-US" altLang="zh-TW" sz="1500" b="1" dirty="0">
                <a:latin typeface="Arial" panose="020B0604020202020204" pitchFamily="34" charset="0"/>
                <a:cs typeface="Arial" panose="020B0604020202020204" pitchFamily="34" charset="0"/>
              </a:rPr>
              <a:t> a </a:t>
            </a:r>
            <a:r>
              <a:rPr lang="en-US" altLang="zh-TW" sz="1500" b="1" dirty="0" err="1">
                <a:latin typeface="Arial" panose="020B0604020202020204" pitchFamily="34" charset="0"/>
                <a:cs typeface="Arial" panose="020B0604020202020204" pitchFamily="34" charset="0"/>
              </a:rPr>
              <a:t>mapuljat</a:t>
            </a:r>
            <a:r>
              <a:rPr lang="en-US" altLang="zh-TW" sz="1500" b="1" dirty="0">
                <a:latin typeface="Arial" panose="020B0604020202020204" pitchFamily="34" charset="0"/>
                <a:cs typeface="Arial" panose="020B0604020202020204" pitchFamily="34" charset="0"/>
              </a:rPr>
              <a:t>,</a:t>
            </a:r>
            <a:r>
              <a:rPr lang="en-US" altLang="zh-TW" sz="1500" dirty="0">
                <a:latin typeface="Arial" panose="020B0604020202020204" pitchFamily="34" charset="0"/>
                <a:cs typeface="Arial" panose="020B0604020202020204" pitchFamily="34" charset="0"/>
              </a:rPr>
              <a:t> </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maljimalji</a:t>
            </a:r>
            <a:r>
              <a:rPr lang="en-US" altLang="zh-TW" sz="1500" dirty="0">
                <a:latin typeface="Arial" panose="020B0604020202020204" pitchFamily="34" charset="0"/>
                <a:cs typeface="Arial" panose="020B0604020202020204" pitchFamily="34" charset="0"/>
              </a:rPr>
              <a:t> , </a:t>
            </a:r>
            <a:r>
              <a:rPr lang="en-US" altLang="zh-TW" sz="1500" dirty="0" err="1">
                <a:latin typeface="Arial" panose="020B0604020202020204" pitchFamily="34" charset="0"/>
                <a:cs typeface="Arial" panose="020B0604020202020204" pitchFamily="34" charset="0"/>
              </a:rPr>
              <a:t>Masalu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Pina'alevan</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b="1" i="1" dirty="0" err="1">
                <a:latin typeface="Arial" panose="020B0604020202020204" pitchFamily="34" charset="0"/>
                <a:cs typeface="Arial" panose="020B0604020202020204" pitchFamily="34" charset="0"/>
              </a:rPr>
              <a:t>yuán</a:t>
            </a:r>
            <a:r>
              <a:rPr lang="en-US" altLang="zh-TW" sz="1500" b="1" i="1"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mín</a:t>
            </a:r>
            <a:r>
              <a:rPr lang="en-US" altLang="zh-TW" sz="1500" b="1" i="1"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huì</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jiàoyù</a:t>
            </a:r>
            <a:r>
              <a:rPr lang="en-US" altLang="zh-TW" sz="1500" b="1" i="1"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bù</a:t>
            </a:r>
            <a:r>
              <a:rPr lang="en-US" altLang="zh-TW" sz="1500" b="1"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wénhuà</a:t>
            </a:r>
            <a:r>
              <a:rPr lang="en-US" altLang="zh-TW" sz="1500" b="1" i="1"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bù</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nu </a:t>
            </a:r>
            <a:r>
              <a:rPr lang="en-US" altLang="zh-TW" sz="1500" dirty="0" err="1">
                <a:latin typeface="Arial" panose="020B0604020202020204" pitchFamily="34" charset="0"/>
                <a:cs typeface="Arial" panose="020B0604020202020204" pitchFamily="34" charset="0"/>
              </a:rPr>
              <a:t>paraljuv</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nia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sengsengan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setukulj</a:t>
            </a:r>
            <a:r>
              <a:rPr lang="en-US" altLang="zh-TW" sz="1500" dirty="0" smtClean="0">
                <a:latin typeface="Arial" panose="020B0604020202020204" pitchFamily="34" charset="0"/>
                <a:cs typeface="Arial" panose="020B0604020202020204" pitchFamily="34" charset="0"/>
              </a:rPr>
              <a:t>.</a:t>
            </a:r>
          </a:p>
          <a:p>
            <a:pPr>
              <a:lnSpc>
                <a:spcPct val="150000"/>
              </a:lnSpc>
            </a:pPr>
            <a:r>
              <a:rPr lang="zh-TW" altLang="zh-TW" sz="1200" kern="1200" dirty="0" smtClean="0">
                <a:solidFill>
                  <a:schemeClr val="tx1"/>
                </a:solidFill>
                <a:effectLst/>
                <a:latin typeface="Arial" panose="020B0604020202020204" pitchFamily="34" charset="0"/>
                <a:ea typeface="+mj-ea"/>
                <a:cs typeface="Arial" panose="020B0604020202020204" pitchFamily="34" charset="0"/>
              </a:rPr>
              <a:t>最後，語言小組要感謝所有的受訪者和原民會、教育部、文化部等單位，使工作任務能夠順利進行。</a:t>
            </a:r>
            <a:r>
              <a:rPr lang="en-US" altLang="zh-TW" sz="1200" kern="1200" dirty="0" err="1" smtClean="0">
                <a:solidFill>
                  <a:schemeClr val="tx1"/>
                </a:solidFill>
                <a:effectLst/>
                <a:latin typeface="Arial" panose="020B0604020202020204" pitchFamily="34" charset="0"/>
                <a:ea typeface="+mj-ea"/>
                <a:cs typeface="Arial" panose="020B0604020202020204" pitchFamily="34" charset="0"/>
              </a:rPr>
              <a:t>Maljimalji</a:t>
            </a:r>
            <a:r>
              <a:rPr lang="en-US" altLang="zh-TW" sz="1200" kern="1200" dirty="0" smtClean="0">
                <a:solidFill>
                  <a:schemeClr val="tx1"/>
                </a:solidFill>
                <a:effectLst/>
                <a:latin typeface="Arial" panose="020B0604020202020204" pitchFamily="34" charset="0"/>
                <a:ea typeface="+mj-ea"/>
                <a:cs typeface="Arial" panose="020B0604020202020204" pitchFamily="34" charset="0"/>
              </a:rPr>
              <a:t>, </a:t>
            </a:r>
            <a:r>
              <a:rPr lang="en-US" altLang="zh-TW" sz="1200" kern="1200" dirty="0" err="1" smtClean="0">
                <a:solidFill>
                  <a:schemeClr val="tx1"/>
                </a:solidFill>
                <a:effectLst/>
                <a:latin typeface="Arial" panose="020B0604020202020204" pitchFamily="34" charset="0"/>
                <a:ea typeface="+mj-ea"/>
                <a:cs typeface="Arial" panose="020B0604020202020204" pitchFamily="34" charset="0"/>
              </a:rPr>
              <a:t>Masalu</a:t>
            </a:r>
            <a:r>
              <a:rPr lang="en-US" altLang="zh-TW" sz="1200" kern="1200" dirty="0" smtClean="0">
                <a:solidFill>
                  <a:schemeClr val="tx1"/>
                </a:solidFill>
                <a:effectLst/>
                <a:latin typeface="Arial" panose="020B0604020202020204" pitchFamily="34" charset="0"/>
                <a:ea typeface="+mj-ea"/>
                <a:cs typeface="Arial" panose="020B0604020202020204" pitchFamily="34" charset="0"/>
              </a:rPr>
              <a:t>, </a:t>
            </a:r>
            <a:r>
              <a:rPr lang="en-US" altLang="zh-TW" sz="1200" kern="1200" dirty="0" err="1" smtClean="0">
                <a:solidFill>
                  <a:schemeClr val="tx1"/>
                </a:solidFill>
                <a:effectLst/>
                <a:latin typeface="Arial" panose="020B0604020202020204" pitchFamily="34" charset="0"/>
                <a:ea typeface="+mj-ea"/>
                <a:cs typeface="Arial" panose="020B0604020202020204" pitchFamily="34" charset="0"/>
              </a:rPr>
              <a:t>Pina'alevan</a:t>
            </a:r>
            <a:r>
              <a:rPr lang="en-US" altLang="zh-TW" sz="1200" kern="1200" dirty="0" smtClean="0">
                <a:solidFill>
                  <a:schemeClr val="tx1"/>
                </a:solidFill>
                <a:effectLst/>
                <a:latin typeface="Arial" panose="020B0604020202020204" pitchFamily="34" charset="0"/>
                <a:ea typeface="+mj-ea"/>
                <a:cs typeface="Arial" panose="020B0604020202020204" pitchFamily="34" charset="0"/>
              </a:rPr>
              <a:t>.</a:t>
            </a:r>
            <a:endParaRPr lang="zh-TW" altLang="zh-TW" sz="1200" dirty="0">
              <a:latin typeface="Arial" panose="020B0604020202020204" pitchFamily="34" charset="0"/>
              <a:ea typeface="+mj-ea"/>
              <a:cs typeface="Arial" panose="020B0604020202020204" pitchFamily="34" charset="0"/>
            </a:endParaRPr>
          </a:p>
        </p:txBody>
      </p:sp>
      <p:sp>
        <p:nvSpPr>
          <p:cNvPr id="4" name="投影片編號版面配置區 3"/>
          <p:cNvSpPr>
            <a:spLocks noGrp="1"/>
          </p:cNvSpPr>
          <p:nvPr>
            <p:ph type="sldNum" sz="quarter" idx="10"/>
          </p:nvPr>
        </p:nvSpPr>
        <p:spPr/>
        <p:txBody>
          <a:bodyPr/>
          <a:lstStyle/>
          <a:p>
            <a:pPr>
              <a:defRPr/>
            </a:pPr>
            <a:fld id="{1CF1CABB-7529-4139-BB08-97159820D8A7}" type="slidenum">
              <a:rPr lang="zh-TW" altLang="en-US" smtClean="0"/>
              <a:pPr>
                <a:defRPr/>
              </a:pPr>
              <a:t>10</a:t>
            </a:fld>
            <a:endParaRPr lang="zh-TW" altLang="en-US"/>
          </a:p>
        </p:txBody>
      </p:sp>
    </p:spTree>
    <p:extLst>
      <p:ext uri="{BB962C8B-B14F-4D97-AF65-F5344CB8AC3E}">
        <p14:creationId xmlns:p14="http://schemas.microsoft.com/office/powerpoint/2010/main" val="1340788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kacalisian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taiwan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uitu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secevung</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pinaljavakan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se </a:t>
            </a:r>
            <a:r>
              <a:rPr lang="en-US" altLang="zh-TW" sz="1500" i="1" dirty="0" err="1">
                <a:latin typeface="Arial" panose="020B0604020202020204" pitchFamily="34" charset="0"/>
                <a:cs typeface="Arial" panose="020B0604020202020204" pitchFamily="34" charset="0"/>
              </a:rPr>
              <a:t>ulanda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ni</a:t>
            </a:r>
            <a:r>
              <a:rPr lang="en-US" altLang="zh-TW" sz="1500" dirty="0">
                <a:latin typeface="Arial" panose="020B0604020202020204" pitchFamily="34" charset="0"/>
                <a:cs typeface="Arial" panose="020B0604020202020204" pitchFamily="34" charset="0"/>
              </a:rPr>
              <a:t> </a:t>
            </a:r>
            <a:r>
              <a:rPr lang="en-US" altLang="zh-TW" sz="1500" i="1" dirty="0">
                <a:latin typeface="Arial" panose="020B0604020202020204" pitchFamily="34" charset="0"/>
                <a:cs typeface="Arial" panose="020B0604020202020204" pitchFamily="34" charset="0"/>
              </a:rPr>
              <a:t>Zheng </a:t>
            </a:r>
            <a:r>
              <a:rPr lang="en-US" altLang="zh-TW" sz="1500" i="1" dirty="0" err="1">
                <a:latin typeface="Arial" panose="020B0604020202020204" pitchFamily="34" charset="0"/>
                <a:cs typeface="Arial" panose="020B0604020202020204" pitchFamily="34" charset="0"/>
              </a:rPr>
              <a:t>Chenggong</a:t>
            </a:r>
            <a:r>
              <a:rPr lang="en-US" altLang="zh-TW" sz="1500" i="1"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i="1" dirty="0" err="1">
                <a:latin typeface="Arial" panose="020B0604020202020204" pitchFamily="34" charset="0"/>
                <a:cs typeface="Arial" panose="020B0604020202020204" pitchFamily="34" charset="0"/>
              </a:rPr>
              <a:t>jipun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i="1"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ljakua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sipasaqulipan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kemasi</a:t>
            </a:r>
            <a:r>
              <a:rPr lang="en-US" altLang="zh-TW" sz="1500" dirty="0">
                <a:latin typeface="Arial" panose="020B0604020202020204" pitchFamily="34" charset="0"/>
                <a:cs typeface="Arial" panose="020B0604020202020204" pitchFamily="34" charset="0"/>
              </a:rPr>
              <a:t> ta </a:t>
            </a:r>
            <a:r>
              <a:rPr lang="en-US" altLang="zh-TW" sz="1500" dirty="0" err="1">
                <a:latin typeface="Arial" panose="020B0604020202020204" pitchFamily="34" charset="0"/>
                <a:cs typeface="Arial" panose="020B0604020202020204" pitchFamily="34" charset="0"/>
              </a:rPr>
              <a:t>pinaljavakan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jipun</a:t>
            </a:r>
            <a:r>
              <a:rPr lang="en-US" altLang="zh-TW" sz="1500" b="1"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ljautiya</a:t>
            </a:r>
            <a:r>
              <a:rPr lang="en-US" altLang="zh-TW" sz="1500" b="1" dirty="0">
                <a:latin typeface="Arial" panose="020B0604020202020204" pitchFamily="34" charset="0"/>
                <a:cs typeface="Arial" panose="020B0604020202020204" pitchFamily="34" charset="0"/>
              </a:rPr>
              <a:t>.</a:t>
            </a:r>
            <a:r>
              <a:rPr lang="en-US" altLang="zh-TW" sz="1500" dirty="0">
                <a:latin typeface="Arial" panose="020B0604020202020204" pitchFamily="34" charset="0"/>
                <a:cs typeface="Arial" panose="020B0604020202020204" pitchFamily="34" charset="0"/>
              </a:rPr>
              <a:t> </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katagilj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kipuvaruan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maljat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kemasi</a:t>
            </a:r>
            <a:r>
              <a:rPr lang="en-US" altLang="zh-TW" sz="1500" dirty="0">
                <a:latin typeface="Arial" panose="020B0604020202020204" pitchFamily="34" charset="0"/>
                <a:cs typeface="Arial" panose="020B0604020202020204" pitchFamily="34" charset="0"/>
              </a:rPr>
              <a:t> ta 1980. </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pai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tucu</a:t>
            </a:r>
            <a:r>
              <a:rPr lang="en-US" altLang="zh-TW" sz="1500" dirty="0">
                <a:latin typeface="Arial" panose="020B0604020202020204" pitchFamily="34" charset="0"/>
                <a:cs typeface="Arial" panose="020B0604020202020204" pitchFamily="34" charset="0"/>
              </a:rPr>
              <a:t>, </a:t>
            </a:r>
            <a:r>
              <a:rPr lang="en-US" altLang="zh-TW" sz="1500" dirty="0" err="1" smtClean="0">
                <a:latin typeface="Arial" panose="020B0604020202020204" pitchFamily="34" charset="0"/>
                <a:cs typeface="Arial" panose="020B0604020202020204" pitchFamily="34" charset="0"/>
              </a:rPr>
              <a:t>uljatjen</a:t>
            </a:r>
            <a:r>
              <a:rPr lang="en-US" altLang="zh-TW" sz="1500" dirty="0" smtClean="0">
                <a:latin typeface="Arial" panose="020B0604020202020204" pitchFamily="34" charset="0"/>
                <a:cs typeface="Arial" panose="020B0604020202020204" pitchFamily="34" charset="0"/>
              </a:rPr>
              <a:t> </a:t>
            </a:r>
            <a:r>
              <a:rPr lang="en-US" altLang="zh-TW" sz="1500" dirty="0">
                <a:latin typeface="Arial" panose="020B0604020202020204" pitchFamily="34" charset="0"/>
                <a:cs typeface="Arial" panose="020B0604020202020204" pitchFamily="34" charset="0"/>
              </a:rPr>
              <a:t>a </a:t>
            </a:r>
            <a:r>
              <a:rPr lang="en-US" altLang="zh-TW" sz="1500" dirty="0" err="1">
                <a:latin typeface="Arial" panose="020B0604020202020204" pitchFamily="34" charset="0"/>
                <a:cs typeface="Arial" panose="020B0604020202020204" pitchFamily="34" charset="0"/>
              </a:rPr>
              <a:t>maljat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mevaljut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temalidu</a:t>
            </a:r>
            <a:r>
              <a:rPr lang="en-US" altLang="zh-TW" sz="1500" dirty="0">
                <a:latin typeface="Arial" panose="020B0604020202020204" pitchFamily="34" charset="0"/>
                <a:cs typeface="Arial" panose="020B0604020202020204" pitchFamily="34" charset="0"/>
              </a:rPr>
              <a:t> a kai </a:t>
            </a:r>
            <a:r>
              <a:rPr lang="en-US" altLang="zh-TW" sz="1500" dirty="0" err="1">
                <a:latin typeface="Arial" panose="020B0604020202020204" pitchFamily="34" charset="0"/>
                <a:cs typeface="Arial" panose="020B0604020202020204" pitchFamily="34" charset="0"/>
              </a:rPr>
              <a:t>aya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vinarungan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mapuljat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tucu</a:t>
            </a:r>
            <a:r>
              <a:rPr lang="en-US" altLang="zh-TW" sz="1500" dirty="0" smtClean="0">
                <a:latin typeface="Arial" panose="020B0604020202020204" pitchFamily="34" charset="0"/>
                <a:cs typeface="Arial" panose="020B0604020202020204" pitchFamily="34" charset="0"/>
              </a:rPr>
              <a:t>.</a:t>
            </a:r>
          </a:p>
          <a:p>
            <a:pPr>
              <a:lnSpc>
                <a:spcPct val="150000"/>
              </a:lnSpc>
            </a:pPr>
            <a:r>
              <a:rPr lang="zh-TW" altLang="zh-TW" sz="1200" kern="1200" dirty="0" smtClean="0">
                <a:solidFill>
                  <a:schemeClr val="tx1"/>
                </a:solidFill>
                <a:effectLst/>
                <a:latin typeface="+mn-lt"/>
                <a:ea typeface="+mn-ea"/>
                <a:cs typeface="+mn-cs"/>
              </a:rPr>
              <a:t>在台灣的原住民族歷經荷蘭、明清、日本，到中華民國的治理，亦歷經「皇民化」和「漢化」的同化教育。有關原住民族語言復振再生的契機開始於</a:t>
            </a:r>
            <a:r>
              <a:rPr lang="en-US" altLang="zh-TW" sz="1200" kern="1200" dirty="0" smtClean="0">
                <a:solidFill>
                  <a:schemeClr val="tx1"/>
                </a:solidFill>
                <a:effectLst/>
                <a:latin typeface="+mn-lt"/>
                <a:ea typeface="+mn-ea"/>
                <a:cs typeface="+mn-cs"/>
              </a:rPr>
              <a:t>1980</a:t>
            </a:r>
            <a:r>
              <a:rPr lang="zh-TW" altLang="zh-TW" sz="1200" kern="1200" dirty="0" smtClean="0">
                <a:solidFill>
                  <a:schemeClr val="tx1"/>
                </a:solidFill>
                <a:effectLst/>
                <a:latin typeface="+mn-lt"/>
                <a:ea typeface="+mn-ea"/>
                <a:cs typeface="+mn-cs"/>
              </a:rPr>
              <a:t>年，而今天我們大家希望原住民族深具特色的語言能有再生的機會和願景。</a:t>
            </a:r>
            <a:endParaRPr lang="en-US" altLang="zh-TW" sz="12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fld id="{DCD5A974-A627-4147-AB87-30681985A5EC}" type="slidenum">
              <a:rPr kumimoji="1" lang="zh-TW" altLang="en-US" smtClean="0"/>
              <a:t>2</a:t>
            </a:fld>
            <a:endParaRPr kumimoji="1" lang="zh-TW" altLang="en-US"/>
          </a:p>
        </p:txBody>
      </p:sp>
    </p:spTree>
    <p:extLst>
      <p:ext uri="{BB962C8B-B14F-4D97-AF65-F5344CB8AC3E}">
        <p14:creationId xmlns:p14="http://schemas.microsoft.com/office/powerpoint/2010/main" val="1678967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b="1" dirty="0" err="1">
                <a:latin typeface="Arial" panose="020B0604020202020204" pitchFamily="34" charset="0"/>
                <a:cs typeface="Arial" panose="020B0604020202020204" pitchFamily="34" charset="0"/>
              </a:rPr>
              <a:t>aicu</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auri</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ku</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si</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pasemalav</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izua</a:t>
            </a:r>
            <a:r>
              <a:rPr lang="en-US" altLang="zh-TW" sz="1500" b="1" dirty="0">
                <a:latin typeface="Arial" panose="020B0604020202020204" pitchFamily="34" charset="0"/>
                <a:cs typeface="Arial" panose="020B0604020202020204" pitchFamily="34" charset="0"/>
              </a:rPr>
              <a:t> </a:t>
            </a:r>
            <a:r>
              <a:rPr lang="en-US" altLang="zh-TW" sz="1500" b="1" dirty="0" err="1">
                <a:latin typeface="Arial" panose="020B0604020202020204" pitchFamily="34" charset="0"/>
                <a:cs typeface="Arial" panose="020B0604020202020204" pitchFamily="34" charset="0"/>
              </a:rPr>
              <a:t>masantjelulj</a:t>
            </a:r>
            <a:r>
              <a:rPr lang="en-US" altLang="zh-TW" sz="1500" b="1"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a:latin typeface="Arial" panose="020B0604020202020204" pitchFamily="34" charset="0"/>
                <a:cs typeface="Arial" panose="020B0604020202020204" pitchFamily="34" charset="0"/>
              </a:rPr>
              <a:t>1.kipalikuz </a:t>
            </a:r>
            <a:r>
              <a:rPr lang="en-US" altLang="zh-TW" sz="1500" dirty="0" err="1">
                <a:latin typeface="Arial" panose="020B0604020202020204" pitchFamily="34" charset="0"/>
                <a:cs typeface="Arial" panose="020B0604020202020204" pitchFamily="34" charset="0"/>
              </a:rPr>
              <a:t>sa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simeri</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pinaljavakan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jipun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ljautihya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tucu</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a:latin typeface="Arial" panose="020B0604020202020204" pitchFamily="34" charset="0"/>
                <a:cs typeface="Arial" panose="020B0604020202020204" pitchFamily="34" charset="0"/>
              </a:rPr>
              <a:t>2.pakatua </a:t>
            </a:r>
            <a:r>
              <a:rPr lang="en-US" altLang="zh-TW" sz="1500" dirty="0" err="1">
                <a:latin typeface="Arial" panose="020B0604020202020204" pitchFamily="34" charset="0"/>
                <a:cs typeface="Arial" panose="020B0604020202020204" pitchFamily="34" charset="0"/>
              </a:rPr>
              <a:t>tjaucukel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kinipaqecian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mane 300 a </a:t>
            </a:r>
            <a:r>
              <a:rPr lang="en-US" altLang="zh-TW" sz="1500" dirty="0" err="1">
                <a:latin typeface="Arial" panose="020B0604020202020204" pitchFamily="34" charset="0"/>
                <a:cs typeface="Arial" panose="020B0604020202020204" pitchFamily="34" charset="0"/>
              </a:rPr>
              <a:t>maretja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sikataqaljan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kini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paulan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niyamadju</a:t>
            </a:r>
            <a:r>
              <a:rPr lang="en-US" altLang="zh-TW" sz="1500" dirty="0">
                <a:latin typeface="Arial" panose="020B0604020202020204" pitchFamily="34" charset="0"/>
                <a:cs typeface="Arial" panose="020B0604020202020204" pitchFamily="34" charset="0"/>
              </a:rPr>
              <a:t> ta </a:t>
            </a:r>
            <a:r>
              <a:rPr lang="en-US" altLang="zh-TW" sz="1500" dirty="0" err="1">
                <a:latin typeface="Arial" panose="020B0604020202020204" pitchFamily="34" charset="0"/>
                <a:cs typeface="Arial" panose="020B0604020202020204" pitchFamily="34" charset="0"/>
              </a:rPr>
              <a:t>patavungen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i="1" dirty="0" err="1">
                <a:latin typeface="Arial" panose="020B0604020202020204" pitchFamily="34" charset="0"/>
                <a:cs typeface="Arial" panose="020B0604020202020204" pitchFamily="34" charset="0"/>
              </a:rPr>
              <a:t>Lǎoshī</a:t>
            </a:r>
            <a:r>
              <a:rPr lang="en-US" altLang="zh-TW" sz="1500" i="1" dirty="0">
                <a:latin typeface="Arial" panose="020B0604020202020204" pitchFamily="34" charset="0"/>
                <a:cs typeface="Arial" panose="020B0604020202020204" pitchFamily="34" charset="0"/>
              </a:rPr>
              <a:t> </a:t>
            </a:r>
            <a:r>
              <a:rPr lang="en-US" altLang="zh-TW" sz="1500" dirty="0">
                <a:latin typeface="Arial" panose="020B0604020202020204" pitchFamily="34" charset="0"/>
                <a:cs typeface="Arial" panose="020B0604020202020204" pitchFamily="34" charset="0"/>
              </a:rPr>
              <a:t>nu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kemacalisiyanan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kakituluan</a:t>
            </a:r>
            <a:r>
              <a:rPr lang="en-US" altLang="zh-TW" sz="1500" dirty="0">
                <a:latin typeface="Arial" panose="020B0604020202020204" pitchFamily="34" charset="0"/>
                <a:cs typeface="Arial" panose="020B0604020202020204" pitchFamily="34" charset="0"/>
              </a:rPr>
              <a:t> . </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a:latin typeface="Arial" panose="020B0604020202020204" pitchFamily="34" charset="0"/>
                <a:cs typeface="Arial" panose="020B0604020202020204" pitchFamily="34" charset="0"/>
              </a:rPr>
              <a:t>3.avan a </a:t>
            </a:r>
            <a:r>
              <a:rPr lang="en-US" altLang="zh-TW" sz="1500" dirty="0" err="1">
                <a:latin typeface="Arial" panose="020B0604020202020204" pitchFamily="34" charset="0"/>
                <a:cs typeface="Arial" panose="020B0604020202020204" pitchFamily="34" charset="0"/>
              </a:rPr>
              <a:t>patjara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tinagiljan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kiqavqav</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maljat</a:t>
            </a:r>
            <a:r>
              <a:rPr lang="en-US" altLang="zh-TW" sz="1500" dirty="0">
                <a:latin typeface="Arial" panose="020B0604020202020204" pitchFamily="34" charset="0"/>
                <a:cs typeface="Arial" panose="020B0604020202020204" pitchFamily="34" charset="0"/>
              </a:rPr>
              <a:t> ta kai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smtClean="0">
                <a:latin typeface="Arial" panose="020B0604020202020204" pitchFamily="34" charset="0"/>
                <a:cs typeface="Arial" panose="020B0604020202020204" pitchFamily="34" charset="0"/>
              </a:rPr>
              <a:t>.</a:t>
            </a:r>
          </a:p>
          <a:p>
            <a:pPr>
              <a:lnSpc>
                <a:spcPct val="150000"/>
              </a:lnSpc>
            </a:pPr>
            <a:r>
              <a:rPr lang="zh-TW" altLang="en-US" sz="1200" dirty="0" smtClean="0">
                <a:latin typeface="Arial" panose="020B0604020202020204" pitchFamily="34" charset="0"/>
                <a:cs typeface="Arial" panose="020B0604020202020204" pitchFamily="34" charset="0"/>
              </a:rPr>
              <a:t>我要報告的大鋼分三大項：</a:t>
            </a:r>
          </a:p>
          <a:p>
            <a:pPr>
              <a:lnSpc>
                <a:spcPct val="150000"/>
              </a:lnSpc>
            </a:pPr>
            <a:r>
              <a:rPr lang="zh-TW" altLang="en-US" sz="1200" dirty="0" smtClean="0">
                <a:latin typeface="Arial" panose="020B0604020202020204" pitchFamily="34" charset="0"/>
                <a:cs typeface="Arial" panose="020B0604020202020204" pitchFamily="34" charset="0"/>
              </a:rPr>
              <a:t>第一，族語的喪失：不當限制族語使用的政策脈絡；</a:t>
            </a:r>
          </a:p>
          <a:p>
            <a:pPr>
              <a:lnSpc>
                <a:spcPct val="150000"/>
              </a:lnSpc>
            </a:pPr>
            <a:r>
              <a:rPr lang="zh-TW" altLang="en-US" sz="1200" dirty="0" smtClean="0">
                <a:latin typeface="Arial" panose="020B0604020202020204" pitchFamily="34" charset="0"/>
                <a:cs typeface="Arial" panose="020B0604020202020204" pitchFamily="34" charset="0"/>
              </a:rPr>
              <a:t>第二，禁說族語的苦難經驗與文化危機；</a:t>
            </a:r>
          </a:p>
          <a:p>
            <a:pPr>
              <a:lnSpc>
                <a:spcPct val="150000"/>
              </a:lnSpc>
            </a:pPr>
            <a:r>
              <a:rPr lang="zh-TW" altLang="en-US" sz="1200" dirty="0" smtClean="0">
                <a:latin typeface="Arial" panose="020B0604020202020204" pitchFamily="34" charset="0"/>
                <a:cs typeface="Arial" panose="020B0604020202020204" pitchFamily="34" charset="0"/>
              </a:rPr>
              <a:t>第三，再生的契機：原住民族權利回復 歷程</a:t>
            </a:r>
            <a:endParaRPr lang="zh-TW" altLang="zh-TW" sz="12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pPr>
              <a:defRPr/>
            </a:pPr>
            <a:fld id="{1CF1CABB-7529-4139-BB08-97159820D8A7}" type="slidenum">
              <a:rPr lang="zh-TW" altLang="en-US" smtClean="0"/>
              <a:pPr>
                <a:defRPr/>
              </a:pPr>
              <a:t>3</a:t>
            </a:fld>
            <a:endParaRPr lang="zh-TW" altLang="en-US"/>
          </a:p>
        </p:txBody>
      </p:sp>
    </p:spTree>
    <p:extLst>
      <p:ext uri="{BB962C8B-B14F-4D97-AF65-F5344CB8AC3E}">
        <p14:creationId xmlns:p14="http://schemas.microsoft.com/office/powerpoint/2010/main" val="1152291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lvl="0">
              <a:lnSpc>
                <a:spcPct val="150000"/>
              </a:lnSpc>
            </a:pPr>
            <a:r>
              <a:rPr lang="en-US" altLang="zh-TW" sz="1600" dirty="0">
                <a:latin typeface="Arial" panose="020B0604020202020204" pitchFamily="34" charset="0"/>
                <a:cs typeface="Arial" panose="020B0604020202020204" pitchFamily="34" charset="0"/>
              </a:rPr>
              <a:t>1.aicu a </a:t>
            </a:r>
            <a:r>
              <a:rPr lang="en-US" altLang="zh-TW" sz="1600" dirty="0" err="1">
                <a:latin typeface="Arial" panose="020B0604020202020204" pitchFamily="34" charset="0"/>
                <a:cs typeface="Arial" panose="020B0604020202020204" pitchFamily="34" charset="0"/>
              </a:rPr>
              <a:t>sikaqulipan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kai: </a:t>
            </a:r>
            <a:r>
              <a:rPr lang="en-US" altLang="zh-TW" sz="1600" dirty="0" err="1">
                <a:latin typeface="Arial" panose="020B0604020202020204" pitchFamily="34" charset="0"/>
                <a:cs typeface="Arial" panose="020B0604020202020204" pitchFamily="34" charset="0"/>
              </a:rPr>
              <a:t>avan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tinpesan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kemacalisiyan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ljemavaran</a:t>
            </a:r>
            <a:endParaRPr lang="en-US" altLang="zh-TW" sz="1600" dirty="0">
              <a:latin typeface="Arial" panose="020B0604020202020204" pitchFamily="34" charset="0"/>
              <a:cs typeface="Arial" panose="020B0604020202020204" pitchFamily="34" charset="0"/>
            </a:endParaRPr>
          </a:p>
          <a:p>
            <a:pPr lvl="0">
              <a:lnSpc>
                <a:spcPct val="150000"/>
              </a:lnSpc>
            </a:pPr>
            <a:r>
              <a:rPr lang="en-US" altLang="zh-TW" sz="1600" dirty="0">
                <a:latin typeface="Arial" panose="020B0604020202020204" pitchFamily="34" charset="0"/>
                <a:cs typeface="Arial" panose="020B0604020202020204" pitchFamily="34" charset="0"/>
              </a:rPr>
              <a:t>1.1.a </a:t>
            </a:r>
            <a:r>
              <a:rPr lang="en-US" altLang="zh-TW" sz="1600" dirty="0" err="1">
                <a:latin typeface="Arial" panose="020B0604020202020204" pitchFamily="34" charset="0"/>
                <a:cs typeface="Arial" panose="020B0604020202020204" pitchFamily="34" charset="0"/>
              </a:rPr>
              <a:t>sinan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paqedevan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b="1" i="1" dirty="0" err="1">
                <a:latin typeface="Arial" panose="020B0604020202020204" pitchFamily="34" charset="0"/>
                <a:cs typeface="Arial" panose="020B0604020202020204" pitchFamily="34" charset="0"/>
              </a:rPr>
              <a:t>Rìběn</a:t>
            </a:r>
            <a:r>
              <a:rPr lang="en-US" altLang="zh-TW" sz="1600" b="1"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tagilj</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inika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qemulip</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kai. </a:t>
            </a:r>
            <a:endParaRPr lang="zh-TW" altLang="zh-TW" sz="1600" dirty="0">
              <a:latin typeface="Arial" panose="020B0604020202020204" pitchFamily="34" charset="0"/>
              <a:cs typeface="Arial" panose="020B0604020202020204" pitchFamily="34" charset="0"/>
            </a:endParaRPr>
          </a:p>
          <a:p>
            <a:pPr>
              <a:lnSpc>
                <a:spcPct val="150000"/>
              </a:lnSpc>
            </a:pPr>
            <a:r>
              <a:rPr lang="en-US" altLang="zh-TW" sz="1600" dirty="0" err="1">
                <a:latin typeface="Arial" panose="020B0604020202020204" pitchFamily="34" charset="0"/>
                <a:cs typeface="Arial" panose="020B0604020202020204" pitchFamily="34" charset="0"/>
              </a:rPr>
              <a:t>ka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tagilj,seman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kakituluan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kacalisiyan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seman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tatuluan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piqinaljan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pasivid</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temulu</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kai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Rìběn</a:t>
            </a:r>
            <a:r>
              <a:rPr lang="en-US" altLang="zh-TW" sz="1600" dirty="0">
                <a:latin typeface="Arial" panose="020B0604020202020204" pitchFamily="34" charset="0"/>
                <a:cs typeface="Arial" panose="020B0604020202020204" pitchFamily="34" charset="0"/>
              </a:rPr>
              <a:t>.</a:t>
            </a:r>
          </a:p>
          <a:p>
            <a:pPr>
              <a:lnSpc>
                <a:spcPct val="150000"/>
              </a:lnSpc>
            </a:pPr>
            <a:r>
              <a:rPr lang="en-US" altLang="zh-TW" sz="1600" dirty="0">
                <a:latin typeface="Arial" panose="020B0604020202020204" pitchFamily="34" charset="0"/>
                <a:cs typeface="Arial" panose="020B0604020202020204" pitchFamily="34" charset="0"/>
              </a:rPr>
              <a:t>1.1.1.a </a:t>
            </a:r>
            <a:r>
              <a:rPr lang="en-US" altLang="zh-TW" sz="1600" dirty="0" err="1">
                <a:latin typeface="Arial" panose="020B0604020202020204" pitchFamily="34" charset="0"/>
                <a:cs typeface="Arial" panose="020B0604020202020204" pitchFamily="34" charset="0"/>
              </a:rPr>
              <a:t>sinan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paqedevan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b="1" i="1" dirty="0" err="1">
                <a:latin typeface="Arial" panose="020B0604020202020204" pitchFamily="34" charset="0"/>
                <a:cs typeface="Arial" panose="020B0604020202020204" pitchFamily="34" charset="0"/>
              </a:rPr>
              <a:t>ljautihya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seman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karutailj</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kai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ljautiya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tempes</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re</a:t>
            </a:r>
            <a:r>
              <a:rPr lang="en-US" altLang="zh-TW" sz="1600" i="1" dirty="0" err="1">
                <a:latin typeface="Arial" panose="020B0604020202020204" pitchFamily="34" charset="0"/>
                <a:cs typeface="Arial" panose="020B0604020202020204" pitchFamily="34" charset="0"/>
              </a:rPr>
              <a:t>mipungan</a:t>
            </a:r>
            <a:r>
              <a:rPr lang="en-US" altLang="zh-TW" sz="1600" i="1"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Ayatua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seman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qetitan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seman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paqedevan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siqulipan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kai </a:t>
            </a:r>
            <a:r>
              <a:rPr lang="en-US" altLang="zh-TW" sz="1600" dirty="0" err="1">
                <a:latin typeface="Arial" panose="020B0604020202020204" pitchFamily="34" charset="0"/>
                <a:cs typeface="Arial" panose="020B0604020202020204" pitchFamily="34" charset="0"/>
              </a:rPr>
              <a:t>na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kacalisian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paljavak</a:t>
            </a:r>
            <a:r>
              <a:rPr lang="en-US" altLang="zh-TW" sz="1600" dirty="0">
                <a:latin typeface="Arial" panose="020B0604020202020204" pitchFamily="34" charset="0"/>
                <a:cs typeface="Arial" panose="020B0604020202020204" pitchFamily="34" charset="0"/>
              </a:rPr>
              <a:t> a</a:t>
            </a:r>
            <a:r>
              <a:rPr lang="en-US" altLang="zh-TW" sz="1600" b="1" i="1" dirty="0">
                <a:latin typeface="Arial" panose="020B0604020202020204" pitchFamily="34" charset="0"/>
                <a:cs typeface="Arial" panose="020B0604020202020204" pitchFamily="34" charset="0"/>
              </a:rPr>
              <a:t> </a:t>
            </a:r>
            <a:r>
              <a:rPr lang="en-US" altLang="zh-TW" sz="1600" b="1" i="1" dirty="0" err="1">
                <a:latin typeface="Arial" panose="020B0604020202020204" pitchFamily="34" charset="0"/>
                <a:cs typeface="Arial" panose="020B0604020202020204" pitchFamily="34" charset="0"/>
              </a:rPr>
              <a:t>Zhèngfǔ</a:t>
            </a:r>
            <a:r>
              <a:rPr lang="en-US" altLang="zh-TW" sz="1600" b="1"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pasusangas</a:t>
            </a:r>
            <a:r>
              <a:rPr lang="en-US" altLang="zh-TW" sz="1600" dirty="0">
                <a:latin typeface="Arial" panose="020B0604020202020204" pitchFamily="34" charset="0"/>
                <a:cs typeface="Arial" panose="020B0604020202020204" pitchFamily="34" charset="0"/>
              </a:rPr>
              <a:t> tua1980</a:t>
            </a:r>
            <a:r>
              <a:rPr lang="en-US" altLang="zh-TW" sz="1600" b="1" dirty="0">
                <a:latin typeface="Arial" panose="020B0604020202020204" pitchFamily="34" charset="0"/>
                <a:cs typeface="Arial" panose="020B0604020202020204" pitchFamily="34" charset="0"/>
              </a:rPr>
              <a:t>. </a:t>
            </a:r>
            <a:endParaRPr lang="zh-TW" altLang="zh-TW" sz="1600" dirty="0">
              <a:latin typeface="Arial" panose="020B0604020202020204" pitchFamily="34" charset="0"/>
              <a:cs typeface="Arial" panose="020B0604020202020204" pitchFamily="34" charset="0"/>
            </a:endParaRPr>
          </a:p>
          <a:p>
            <a:pPr>
              <a:lnSpc>
                <a:spcPct val="150000"/>
              </a:lnSpc>
            </a:pPr>
            <a:r>
              <a:rPr lang="en-US" altLang="zh-TW" sz="1600" dirty="0">
                <a:latin typeface="Arial" panose="020B0604020202020204" pitchFamily="34" charset="0"/>
                <a:cs typeface="Arial" panose="020B0604020202020204" pitchFamily="34" charset="0"/>
              </a:rPr>
              <a:t> </a:t>
            </a:r>
            <a:endParaRPr lang="zh-TW" altLang="zh-TW" sz="1600" dirty="0">
              <a:latin typeface="Arial" panose="020B0604020202020204" pitchFamily="34" charset="0"/>
              <a:cs typeface="Arial" panose="020B0604020202020204" pitchFamily="34" charset="0"/>
            </a:endParaRPr>
          </a:p>
          <a:p>
            <a:pPr>
              <a:lnSpc>
                <a:spcPct val="150000"/>
              </a:lnSpc>
            </a:pPr>
            <a:r>
              <a:rPr lang="en-US" altLang="zh-TW" sz="1600" dirty="0">
                <a:latin typeface="Arial" panose="020B0604020202020204" pitchFamily="34" charset="0"/>
                <a:cs typeface="Arial" panose="020B0604020202020204" pitchFamily="34" charset="0"/>
              </a:rPr>
              <a:t>2. san </a:t>
            </a:r>
            <a:r>
              <a:rPr lang="en-US" altLang="zh-TW" sz="1600" dirty="0" err="1">
                <a:latin typeface="Arial" panose="020B0604020202020204" pitchFamily="34" charset="0"/>
                <a:cs typeface="Arial" panose="020B0604020202020204" pitchFamily="34" charset="0"/>
              </a:rPr>
              <a:t>karudailjen</a:t>
            </a:r>
            <a:r>
              <a:rPr lang="en-US" altLang="zh-TW" sz="1600" dirty="0">
                <a:latin typeface="Arial" panose="020B0604020202020204" pitchFamily="34" charset="0"/>
                <a:cs typeface="Arial" panose="020B0604020202020204" pitchFamily="34" charset="0"/>
              </a:rPr>
              <a:t> a kai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ljautiya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amin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makaya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tjasi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pareqaivuivu</a:t>
            </a:r>
            <a:r>
              <a:rPr lang="en-US" altLang="zh-TW" sz="1600" dirty="0">
                <a:latin typeface="Arial" panose="020B0604020202020204" pitchFamily="34" charset="0"/>
                <a:cs typeface="Arial" panose="020B0604020202020204" pitchFamily="34" charset="0"/>
              </a:rPr>
              <a:t> I </a:t>
            </a:r>
            <a:r>
              <a:rPr lang="en-US" altLang="zh-TW" sz="1600" dirty="0" err="1">
                <a:latin typeface="Arial" panose="020B0604020202020204" pitchFamily="34" charset="0"/>
                <a:cs typeface="Arial" panose="020B0604020202020204" pitchFamily="34" charset="0"/>
              </a:rPr>
              <a:t>kakituluan</a:t>
            </a:r>
            <a:r>
              <a:rPr lang="en-US" altLang="zh-TW" sz="1600" dirty="0">
                <a:latin typeface="Arial" panose="020B0604020202020204" pitchFamily="34" charset="0"/>
                <a:cs typeface="Arial" panose="020B0604020202020204" pitchFamily="34" charset="0"/>
              </a:rPr>
              <a:t>, I </a:t>
            </a:r>
            <a:r>
              <a:rPr lang="en-US" altLang="zh-TW" sz="1600" dirty="0" err="1">
                <a:latin typeface="Arial" panose="020B0604020202020204" pitchFamily="34" charset="0"/>
                <a:cs typeface="Arial" panose="020B0604020202020204" pitchFamily="34" charset="0"/>
              </a:rPr>
              <a:t>qinaljan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ita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kinatevetevljan</a:t>
            </a:r>
            <a:r>
              <a:rPr lang="en-US" altLang="zh-TW" sz="1600" dirty="0">
                <a:latin typeface="Arial" panose="020B0604020202020204" pitchFamily="34" charset="0"/>
                <a:cs typeface="Arial" panose="020B0604020202020204" pitchFamily="34" charset="0"/>
              </a:rPr>
              <a:t>.</a:t>
            </a:r>
            <a:endParaRPr lang="zh-TW" altLang="zh-TW" sz="1600" dirty="0">
              <a:latin typeface="Arial" panose="020B0604020202020204" pitchFamily="34" charset="0"/>
              <a:cs typeface="Arial" panose="020B0604020202020204" pitchFamily="34" charset="0"/>
            </a:endParaRPr>
          </a:p>
          <a:p>
            <a:pPr>
              <a:lnSpc>
                <a:spcPct val="150000"/>
              </a:lnSpc>
            </a:pPr>
            <a:r>
              <a:rPr lang="en-US" altLang="zh-TW" sz="1600" dirty="0">
                <a:latin typeface="Arial" panose="020B0604020202020204" pitchFamily="34" charset="0"/>
                <a:cs typeface="Arial" panose="020B0604020202020204" pitchFamily="34" charset="0"/>
              </a:rPr>
              <a:t>2.1.tu sika </a:t>
            </a:r>
            <a:r>
              <a:rPr lang="en-US" altLang="zh-TW" sz="1600" dirty="0" err="1">
                <a:latin typeface="Arial" panose="020B0604020202020204" pitchFamily="34" charset="0"/>
                <a:cs typeface="Arial" panose="020B0604020202020204" pitchFamily="34" charset="0"/>
              </a:rPr>
              <a:t>maitan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kacalisiyan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katateveljan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ljinautiya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kisaseljan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paqecev</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i="1" dirty="0" err="1">
                <a:latin typeface="Arial" panose="020B0604020202020204" pitchFamily="34" charset="0"/>
                <a:cs typeface="Arial" panose="020B0604020202020204" pitchFamily="34" charset="0"/>
              </a:rPr>
              <a:t>kiusantu</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inayan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Seman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kakudanan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pakalevan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kisamula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patavungan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inikana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kisasusu</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kakiluan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qinaljan</a:t>
            </a:r>
            <a:r>
              <a:rPr lang="en-US" altLang="zh-TW" sz="1600" dirty="0">
                <a:latin typeface="Arial" panose="020B0604020202020204" pitchFamily="34" charset="0"/>
                <a:cs typeface="Arial" panose="020B0604020202020204" pitchFamily="34" charset="0"/>
              </a:rPr>
              <a:t> kata </a:t>
            </a:r>
            <a:r>
              <a:rPr lang="en-US" altLang="zh-TW" sz="1600" dirty="0" err="1">
                <a:latin typeface="Arial" panose="020B0604020202020204" pitchFamily="34" charset="0"/>
                <a:cs typeface="Arial" panose="020B0604020202020204" pitchFamily="34" charset="0"/>
              </a:rPr>
              <a:t>kinatevetevljan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pasusu</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masamntalj</a:t>
            </a:r>
            <a:r>
              <a:rPr lang="en-US" altLang="zh-TW" sz="1600" dirty="0">
                <a:latin typeface="Arial" panose="020B0604020202020204" pitchFamily="34" charset="0"/>
                <a:cs typeface="Arial" panose="020B0604020202020204" pitchFamily="34" charset="0"/>
              </a:rPr>
              <a:t>.</a:t>
            </a:r>
            <a:endParaRPr lang="zh-TW" altLang="zh-TW" sz="1600" dirty="0">
              <a:latin typeface="Arial" panose="020B0604020202020204" pitchFamily="34" charset="0"/>
              <a:cs typeface="Arial" panose="020B0604020202020204" pitchFamily="34" charset="0"/>
            </a:endParaRPr>
          </a:p>
          <a:p>
            <a:pPr>
              <a:lnSpc>
                <a:spcPct val="150000"/>
              </a:lnSpc>
            </a:pPr>
            <a:r>
              <a:rPr lang="en-US" altLang="zh-TW" sz="1600" dirty="0">
                <a:latin typeface="Arial" panose="020B0604020202020204" pitchFamily="34" charset="0"/>
                <a:cs typeface="Arial" panose="020B0604020202020204" pitchFamily="34" charset="0"/>
              </a:rPr>
              <a:t>2.2. </a:t>
            </a:r>
            <a:r>
              <a:rPr lang="en-US" altLang="zh-TW" sz="1600" dirty="0" err="1">
                <a:latin typeface="Arial" panose="020B0604020202020204" pitchFamily="34" charset="0"/>
                <a:cs typeface="Arial" panose="020B0604020202020204" pitchFamily="34" charset="0"/>
              </a:rPr>
              <a:t>aicu</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sisan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karutailj</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sipapirazekan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ljemautiyan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kacalisian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penakisyumalji</a:t>
            </a:r>
            <a:r>
              <a:rPr lang="en-US" altLang="zh-TW" sz="1600" dirty="0">
                <a:latin typeface="Arial" panose="020B0604020202020204" pitchFamily="34" charset="0"/>
                <a:cs typeface="Arial" panose="020B0604020202020204" pitchFamily="34" charset="0"/>
              </a:rPr>
              <a:t>.</a:t>
            </a:r>
            <a:endParaRPr lang="zh-TW" altLang="zh-TW" sz="1600" dirty="0">
              <a:latin typeface="Arial" panose="020B0604020202020204" pitchFamily="34" charset="0"/>
              <a:cs typeface="Arial" panose="020B0604020202020204" pitchFamily="34" charset="0"/>
            </a:endParaRPr>
          </a:p>
          <a:p>
            <a:pPr>
              <a:lnSpc>
                <a:spcPct val="150000"/>
              </a:lnSpc>
            </a:pP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manasika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aminanga</a:t>
            </a:r>
            <a:r>
              <a:rPr lang="en-US" altLang="zh-TW" sz="1600" dirty="0">
                <a:latin typeface="Arial" panose="020B0604020202020204" pitchFamily="34" charset="0"/>
                <a:cs typeface="Arial" panose="020B0604020202020204" pitchFamily="34" charset="0"/>
              </a:rPr>
              <a:t> mare </a:t>
            </a:r>
            <a:r>
              <a:rPr lang="en-US" altLang="zh-TW" sz="1600" dirty="0" err="1">
                <a:latin typeface="Arial" panose="020B0604020202020204" pitchFamily="34" charset="0"/>
                <a:cs typeface="Arial" panose="020B0604020202020204" pitchFamily="34" charset="0"/>
              </a:rPr>
              <a:t>paqedeqdevitjen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tutima</a:t>
            </a:r>
            <a:r>
              <a:rPr lang="en-US" altLang="zh-TW" sz="1600" dirty="0">
                <a:latin typeface="Arial" panose="020B0604020202020204" pitchFamily="34" charset="0"/>
                <a:cs typeface="Arial" panose="020B0604020202020204" pitchFamily="34" charset="0"/>
              </a:rPr>
              <a:t> ta </a:t>
            </a:r>
            <a:r>
              <a:rPr lang="en-US" altLang="zh-TW" sz="1600" dirty="0" err="1">
                <a:latin typeface="Arial" panose="020B0604020202020204" pitchFamily="34" charset="0"/>
                <a:cs typeface="Arial" panose="020B0604020202020204" pitchFamily="34" charset="0"/>
              </a:rPr>
              <a:t>djameqen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kemacalisilisia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satja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pasemalavan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sisi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tjasi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paljelalaing</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timanga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tu</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tima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inika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ljemautiyatiyan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avan</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aicu</a:t>
            </a:r>
            <a:r>
              <a:rPr lang="en-US" altLang="zh-TW" sz="1600" dirty="0">
                <a:latin typeface="Arial" panose="020B0604020202020204" pitchFamily="34" charset="0"/>
                <a:cs typeface="Arial" panose="020B0604020202020204" pitchFamily="34" charset="0"/>
              </a:rPr>
              <a:t> a sika </a:t>
            </a:r>
            <a:r>
              <a:rPr lang="en-US" altLang="zh-TW" sz="1600" dirty="0" err="1">
                <a:latin typeface="Arial" panose="020B0604020202020204" pitchFamily="34" charset="0"/>
                <a:cs typeface="Arial" panose="020B0604020202020204" pitchFamily="34" charset="0"/>
              </a:rPr>
              <a:t>qurem</a:t>
            </a:r>
            <a:r>
              <a:rPr lang="en-US" altLang="zh-TW" sz="1600" dirty="0">
                <a:latin typeface="Arial" panose="020B0604020202020204" pitchFamily="34" charset="0"/>
                <a:cs typeface="Arial" panose="020B0604020202020204" pitchFamily="34" charset="0"/>
              </a:rPr>
              <a:t>, sika </a:t>
            </a:r>
            <a:r>
              <a:rPr lang="en-US" altLang="zh-TW" sz="1600" dirty="0" err="1">
                <a:latin typeface="Arial" panose="020B0604020202020204" pitchFamily="34" charset="0"/>
                <a:cs typeface="Arial" panose="020B0604020202020204" pitchFamily="34" charset="0"/>
              </a:rPr>
              <a:t>vulu</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si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pacai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nua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tjakai</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katua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tja</a:t>
            </a:r>
            <a:r>
              <a:rPr lang="en-US" altLang="zh-TW" sz="1600" dirty="0">
                <a:latin typeface="Arial" panose="020B0604020202020204" pitchFamily="34" charset="0"/>
                <a:cs typeface="Arial" panose="020B0604020202020204" pitchFamily="34" charset="0"/>
              </a:rPr>
              <a:t> </a:t>
            </a:r>
            <a:r>
              <a:rPr lang="en-US" altLang="zh-TW" sz="1600" dirty="0" err="1">
                <a:latin typeface="Arial" panose="020B0604020202020204" pitchFamily="34" charset="0"/>
                <a:cs typeface="Arial" panose="020B0604020202020204" pitchFamily="34" charset="0"/>
              </a:rPr>
              <a:t>kakkudakudanan</a:t>
            </a:r>
            <a:r>
              <a:rPr lang="en-US" altLang="zh-TW" sz="1600" dirty="0">
                <a:latin typeface="Arial" panose="020B0604020202020204" pitchFamily="34" charset="0"/>
                <a:cs typeface="Arial" panose="020B0604020202020204" pitchFamily="34" charset="0"/>
              </a:rPr>
              <a:t> a </a:t>
            </a:r>
            <a:r>
              <a:rPr lang="en-US" altLang="zh-TW" sz="1600" dirty="0" err="1">
                <a:latin typeface="Arial" panose="020B0604020202020204" pitchFamily="34" charset="0"/>
                <a:cs typeface="Arial" panose="020B0604020202020204" pitchFamily="34" charset="0"/>
              </a:rPr>
              <a:t>kacalisin</a:t>
            </a:r>
            <a:r>
              <a:rPr lang="en-US" altLang="zh-TW" sz="1600" dirty="0">
                <a:latin typeface="Arial" panose="020B0604020202020204" pitchFamily="34" charset="0"/>
                <a:cs typeface="Arial" panose="020B0604020202020204" pitchFamily="34" charset="0"/>
              </a:rPr>
              <a:t>. </a:t>
            </a:r>
            <a:endParaRPr lang="en-US" altLang="zh-TW" sz="1600" dirty="0" smtClean="0">
              <a:latin typeface="Arial" panose="020B0604020202020204" pitchFamily="34" charset="0"/>
              <a:cs typeface="Arial" panose="020B0604020202020204" pitchFamily="34" charset="0"/>
            </a:endParaRPr>
          </a:p>
          <a:p>
            <a:r>
              <a:rPr lang="en-US" altLang="zh-TW" sz="1200" b="1" kern="1200" dirty="0" smtClean="0">
                <a:solidFill>
                  <a:schemeClr val="tx1"/>
                </a:solidFill>
                <a:effectLst/>
                <a:latin typeface="Arial" panose="020B0604020202020204" pitchFamily="34" charset="0"/>
                <a:ea typeface="+mn-ea"/>
                <a:cs typeface="Arial" panose="020B0604020202020204" pitchFamily="34" charset="0"/>
              </a:rPr>
              <a:t>1.</a:t>
            </a:r>
            <a:r>
              <a:rPr lang="zh-TW" altLang="zh-TW" sz="1200" b="1" kern="1200" dirty="0" smtClean="0">
                <a:solidFill>
                  <a:schemeClr val="tx1"/>
                </a:solidFill>
                <a:effectLst/>
                <a:latin typeface="Arial" panose="020B0604020202020204" pitchFamily="34" charset="0"/>
                <a:ea typeface="+mn-ea"/>
                <a:cs typeface="Arial" panose="020B0604020202020204" pitchFamily="34" charset="0"/>
              </a:rPr>
              <a:t>嚴禁族語政策</a:t>
            </a:r>
            <a:endParaRPr lang="zh-TW" altLang="zh-TW" sz="1200" kern="1200" dirty="0" smtClean="0">
              <a:solidFill>
                <a:schemeClr val="tx1"/>
              </a:solidFill>
              <a:effectLst/>
              <a:latin typeface="Arial" panose="020B0604020202020204" pitchFamily="34" charset="0"/>
              <a:ea typeface="+mn-ea"/>
              <a:cs typeface="Arial" panose="020B0604020202020204" pitchFamily="34" charset="0"/>
            </a:endParaRPr>
          </a:p>
          <a:p>
            <a:r>
              <a:rPr lang="en-US" altLang="zh-TW" sz="1200" kern="1200" dirty="0" smtClean="0">
                <a:solidFill>
                  <a:schemeClr val="tx1"/>
                </a:solidFill>
                <a:effectLst/>
                <a:latin typeface="Arial" panose="020B0604020202020204" pitchFamily="34" charset="0"/>
                <a:ea typeface="+mn-ea"/>
                <a:cs typeface="Arial" panose="020B0604020202020204" pitchFamily="34" charset="0"/>
              </a:rPr>
              <a:t>1.1</a:t>
            </a:r>
            <a:r>
              <a:rPr lang="zh-TW" altLang="zh-TW" sz="1200" kern="1200" dirty="0" smtClean="0">
                <a:solidFill>
                  <a:schemeClr val="tx1"/>
                </a:solidFill>
                <a:effectLst/>
                <a:latin typeface="Arial" panose="020B0604020202020204" pitchFamily="34" charset="0"/>
                <a:ea typeface="+mn-ea"/>
                <a:cs typeface="Arial" panose="020B0604020202020204" pitchFamily="34" charset="0"/>
              </a:rPr>
              <a:t>日本將消滅族語的政策列為首要，並在原住民族地區廣設番人公學校和番童教育所</a:t>
            </a:r>
          </a:p>
          <a:p>
            <a:r>
              <a:rPr lang="en-US" altLang="zh-TW" sz="1200" kern="1200" dirty="0" smtClean="0">
                <a:solidFill>
                  <a:schemeClr val="tx1"/>
                </a:solidFill>
                <a:effectLst/>
                <a:latin typeface="Arial" panose="020B0604020202020204" pitchFamily="34" charset="0"/>
                <a:ea typeface="+mn-ea"/>
                <a:cs typeface="Arial" panose="020B0604020202020204" pitchFamily="34" charset="0"/>
              </a:rPr>
              <a:t>1.1.1</a:t>
            </a:r>
            <a:r>
              <a:rPr lang="zh-TW" altLang="zh-TW" sz="1200" kern="1200" dirty="0" smtClean="0">
                <a:solidFill>
                  <a:schemeClr val="tx1"/>
                </a:solidFill>
                <a:effectLst/>
                <a:latin typeface="Arial" panose="020B0604020202020204" pitchFamily="34" charset="0"/>
                <a:ea typeface="+mn-ea"/>
                <a:cs typeface="Arial" panose="020B0604020202020204" pitchFamily="34" charset="0"/>
              </a:rPr>
              <a:t>在</a:t>
            </a:r>
            <a:r>
              <a:rPr lang="en-US" altLang="zh-TW" sz="1200" kern="1200" dirty="0" smtClean="0">
                <a:solidFill>
                  <a:schemeClr val="tx1"/>
                </a:solidFill>
                <a:effectLst/>
                <a:latin typeface="Arial" panose="020B0604020202020204" pitchFamily="34" charset="0"/>
                <a:ea typeface="+mn-ea"/>
                <a:cs typeface="Arial" panose="020B0604020202020204" pitchFamily="34" charset="0"/>
              </a:rPr>
              <a:t>1980</a:t>
            </a:r>
            <a:r>
              <a:rPr lang="zh-TW" altLang="zh-TW" sz="1200" kern="1200" dirty="0" smtClean="0">
                <a:solidFill>
                  <a:schemeClr val="tx1"/>
                </a:solidFill>
                <a:effectLst/>
                <a:latin typeface="Arial" panose="020B0604020202020204" pitchFamily="34" charset="0"/>
                <a:ea typeface="+mn-ea"/>
                <a:cs typeface="Arial" panose="020B0604020202020204" pitchFamily="34" charset="0"/>
              </a:rPr>
              <a:t>年以前中華民國政策是國族化的單一華語政策，首要工作是先去「日語化」再是將地方語言次文化化或是醜化族語，終極目標是民族團結和反共復國結合。</a:t>
            </a:r>
          </a:p>
          <a:p>
            <a:r>
              <a:rPr lang="en-US" altLang="zh-TW" sz="1200" kern="1200" dirty="0" smtClean="0">
                <a:solidFill>
                  <a:schemeClr val="tx1"/>
                </a:solidFill>
                <a:effectLst/>
                <a:latin typeface="Arial" panose="020B0604020202020204" pitchFamily="34" charset="0"/>
                <a:ea typeface="+mn-ea"/>
                <a:cs typeface="Arial" panose="020B0604020202020204" pitchFamily="34" charset="0"/>
              </a:rPr>
              <a:t>2.</a:t>
            </a:r>
            <a:r>
              <a:rPr lang="zh-TW" altLang="zh-TW" sz="1200" kern="1200" dirty="0" smtClean="0">
                <a:solidFill>
                  <a:schemeClr val="tx1"/>
                </a:solidFill>
                <a:effectLst/>
                <a:latin typeface="Arial" panose="020B0604020202020204" pitchFamily="34" charset="0"/>
                <a:ea typeface="+mn-ea"/>
                <a:cs typeface="Arial" panose="020B0604020202020204" pitchFamily="34" charset="0"/>
              </a:rPr>
              <a:t>將國語推行為唯一的使用語言，無論是機關、團體或學校一律使用國語。</a:t>
            </a:r>
          </a:p>
          <a:p>
            <a:r>
              <a:rPr lang="en-US" altLang="zh-TW" sz="1200" kern="1200" dirty="0" smtClean="0">
                <a:solidFill>
                  <a:schemeClr val="tx1"/>
                </a:solidFill>
                <a:effectLst/>
                <a:latin typeface="Arial" panose="020B0604020202020204" pitchFamily="34" charset="0"/>
                <a:ea typeface="+mn-ea"/>
                <a:cs typeface="Arial" panose="020B0604020202020204" pitchFamily="34" charset="0"/>
              </a:rPr>
              <a:t>2.1</a:t>
            </a:r>
            <a:r>
              <a:rPr lang="zh-TW" altLang="zh-TW" sz="1200" kern="1200" dirty="0" smtClean="0">
                <a:solidFill>
                  <a:schemeClr val="tx1"/>
                </a:solidFill>
                <a:effectLst/>
                <a:latin typeface="Arial" panose="020B0604020202020204" pitchFamily="34" charset="0"/>
                <a:ea typeface="+mn-ea"/>
                <a:cs typeface="Arial" panose="020B0604020202020204" pitchFamily="34" charset="0"/>
              </a:rPr>
              <a:t>為了使國與在部落的各個團體和組織成為唯一的語言而實行國語的運動，並實行獎懲的辦法。</a:t>
            </a:r>
          </a:p>
          <a:p>
            <a:r>
              <a:rPr lang="en-US" altLang="zh-TW" sz="1200" kern="1200" dirty="0" smtClean="0">
                <a:solidFill>
                  <a:schemeClr val="tx1"/>
                </a:solidFill>
                <a:effectLst/>
                <a:latin typeface="Arial" panose="020B0604020202020204" pitchFamily="34" charset="0"/>
                <a:ea typeface="+mn-ea"/>
                <a:cs typeface="Arial" panose="020B0604020202020204" pitchFamily="34" charset="0"/>
              </a:rPr>
              <a:t>2.2</a:t>
            </a:r>
            <a:r>
              <a:rPr lang="zh-TW" altLang="zh-TW" sz="1200" kern="1200" dirty="0" smtClean="0">
                <a:solidFill>
                  <a:schemeClr val="tx1"/>
                </a:solidFill>
                <a:effectLst/>
                <a:latin typeface="Arial" panose="020B0604020202020204" pitchFamily="34" charset="0"/>
                <a:ea typeface="+mn-ea"/>
                <a:cs typeface="Arial" panose="020B0604020202020204" pitchFamily="34" charset="0"/>
              </a:rPr>
              <a:t>為了使國語在原住民族地區發展禁制，並且產生了相互監督 糾察 控告 懲處而影響族人人際間的關係，這些種種使得族語迅速弱化和滅絕。</a:t>
            </a:r>
            <a:endParaRPr lang="en-US" altLang="zh-TW" sz="1600" dirty="0" smtClean="0">
              <a:latin typeface="Arial" panose="020B0604020202020204" pitchFamily="34" charset="0"/>
              <a:ea typeface="+mn-ea"/>
              <a:cs typeface="Arial" panose="020B0604020202020204" pitchFamily="34" charset="0"/>
            </a:endParaRPr>
          </a:p>
        </p:txBody>
      </p:sp>
      <p:sp>
        <p:nvSpPr>
          <p:cNvPr id="4" name="投影片編號版面配置區 3"/>
          <p:cNvSpPr>
            <a:spLocks noGrp="1"/>
          </p:cNvSpPr>
          <p:nvPr>
            <p:ph type="sldNum" sz="quarter" idx="10"/>
          </p:nvPr>
        </p:nvSpPr>
        <p:spPr/>
        <p:txBody>
          <a:bodyPr/>
          <a:lstStyle/>
          <a:p>
            <a:fld id="{DCD5A974-A627-4147-AB87-30681985A5EC}" type="slidenum">
              <a:rPr kumimoji="1" lang="zh-TW" altLang="en-US" smtClean="0"/>
              <a:t>4</a:t>
            </a:fld>
            <a:endParaRPr kumimoji="1" lang="zh-TW" altLang="en-US"/>
          </a:p>
        </p:txBody>
      </p:sp>
    </p:spTree>
    <p:extLst>
      <p:ext uri="{BB962C8B-B14F-4D97-AF65-F5344CB8AC3E}">
        <p14:creationId xmlns:p14="http://schemas.microsoft.com/office/powerpoint/2010/main" val="2532279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dirty="0" err="1">
                <a:latin typeface="Arial" panose="020B0604020202020204" pitchFamily="34" charset="0"/>
                <a:cs typeface="Arial" panose="020B0604020202020204" pitchFamily="34" charset="0"/>
              </a:rPr>
              <a:t>Tinaljitian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kemacalisiyanan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ljemavaravan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sikaqulipan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kakudakudanan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kamasita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tinpesan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kemacalisiana</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lvl="0">
              <a:lnSpc>
                <a:spcPct val="150000"/>
              </a:lnSpc>
            </a:pPr>
            <a:r>
              <a:rPr lang="en-US" altLang="zh-TW" sz="1500" dirty="0">
                <a:latin typeface="Arial" panose="020B0604020202020204" pitchFamily="34" charset="0"/>
                <a:cs typeface="Arial" panose="020B0604020202020204" pitchFamily="34" charset="0"/>
              </a:rPr>
              <a:t>1.cinpuan ta </a:t>
            </a:r>
            <a:r>
              <a:rPr lang="en-US" altLang="zh-TW" sz="1500" dirty="0" err="1">
                <a:latin typeface="Arial" panose="020B0604020202020204" pitchFamily="34" charset="0"/>
                <a:cs typeface="Arial" panose="020B0604020202020204" pitchFamily="34" charset="0"/>
              </a:rPr>
              <a:t>sini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tjaucikel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patjara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kinipaulan</a:t>
            </a:r>
            <a:r>
              <a:rPr lang="en-US" altLang="zh-TW" sz="1500" dirty="0">
                <a:latin typeface="Arial" panose="020B0604020202020204" pitchFamily="34" charset="0"/>
                <a:cs typeface="Arial" panose="020B0604020202020204" pitchFamily="34" charset="0"/>
              </a:rPr>
              <a:t> a masa </a:t>
            </a:r>
            <a:r>
              <a:rPr lang="en-US" altLang="zh-TW" sz="1500" dirty="0" err="1">
                <a:latin typeface="Arial" panose="020B0604020202020204" pitchFamily="34" charset="0"/>
                <a:cs typeface="Arial" panose="020B0604020202020204" pitchFamily="34" charset="0"/>
              </a:rPr>
              <a:t>kemacalisiyanan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nia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sadjangen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pitineveteveljan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uqaljai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vavayan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cavilj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sinupuan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sengesengan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ljemaui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ljemaini</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si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tjarungadan</a:t>
            </a:r>
            <a:r>
              <a:rPr lang="en-US" altLang="zh-TW" sz="1500" dirty="0">
                <a:latin typeface="Arial" panose="020B0604020202020204" pitchFamily="34" charset="0"/>
                <a:cs typeface="Arial" panose="020B0604020202020204" pitchFamily="34" charset="0"/>
              </a:rPr>
              <a:t> a pita </a:t>
            </a:r>
            <a:r>
              <a:rPr lang="en-US" altLang="zh-TW" sz="1500" dirty="0" err="1">
                <a:latin typeface="Arial" panose="020B0604020202020204" pitchFamily="34" charset="0"/>
                <a:cs typeface="Arial" panose="020B0604020202020204" pitchFamily="34" charset="0"/>
              </a:rPr>
              <a:t>sini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vecik</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tjaucikel</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lvl="0">
              <a:lnSpc>
                <a:spcPct val="150000"/>
              </a:lnSpc>
            </a:pPr>
            <a:r>
              <a:rPr lang="en-US" altLang="zh-TW" sz="1500" dirty="0">
                <a:latin typeface="Arial" panose="020B0604020202020204" pitchFamily="34" charset="0"/>
                <a:cs typeface="Arial" panose="020B0604020202020204" pitchFamily="34" charset="0"/>
              </a:rPr>
              <a:t>2.tinaljitian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kemacalisianan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ljemavaran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sikaqulipan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kakudanan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kacalisian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kemasitua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namapaqenet</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sincalivatan</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anema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nasepaqenetjan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varung</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mareka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tjemaucikel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tjanuamen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nuayaitjen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akumaya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sipapuljat</a:t>
            </a:r>
            <a:r>
              <a:rPr lang="en-US" altLang="zh-TW" sz="1500" dirty="0">
                <a:latin typeface="Arial" panose="020B0604020202020204" pitchFamily="34" charset="0"/>
                <a:cs typeface="Arial" panose="020B0604020202020204" pitchFamily="34" charset="0"/>
              </a:rPr>
              <a:t> a picul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seman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qemulip</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simeren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pinacalivat</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qadaw</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qiljas</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pinljavakan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i="1"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ljautiya</a:t>
            </a:r>
            <a:r>
              <a:rPr lang="en-US" altLang="zh-TW" sz="1500" i="1"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makeljang</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vinarungan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ulja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masan</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inayan</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lvl="0">
              <a:lnSpc>
                <a:spcPct val="150000"/>
              </a:lnSpc>
            </a:pPr>
            <a:r>
              <a:rPr lang="en-US" altLang="zh-TW" sz="1500" dirty="0">
                <a:latin typeface="Arial" panose="020B0604020202020204" pitchFamily="34" charset="0"/>
                <a:cs typeface="Arial" panose="020B0604020202020204" pitchFamily="34" charset="0"/>
              </a:rPr>
              <a:t>3.a </a:t>
            </a:r>
            <a:r>
              <a:rPr lang="en-US" altLang="zh-TW" sz="1500" dirty="0" err="1">
                <a:latin typeface="Arial" panose="020B0604020202020204" pitchFamily="34" charset="0"/>
                <a:cs typeface="Arial" panose="020B0604020202020204" pitchFamily="34" charset="0"/>
              </a:rPr>
              <a:t>tinaljitian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kemacalisianan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ljemavaran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sikaqulipan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kakudanan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kacalisian</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solidFill>
                  <a:srgbClr val="FF0000"/>
                </a:solidFill>
                <a:latin typeface="Arial" panose="020B0604020202020204" pitchFamily="34" charset="0"/>
                <a:cs typeface="Arial" panose="020B0604020202020204" pitchFamily="34" charset="0"/>
              </a:rPr>
              <a:t>Kipaula</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nua</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kacalisian</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tua</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tinpesan</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nua</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l</a:t>
            </a:r>
            <a:r>
              <a:rPr lang="en-US" altLang="zh-TW" sz="1500" i="1" dirty="0" err="1">
                <a:solidFill>
                  <a:srgbClr val="FF0000"/>
                </a:solidFill>
                <a:latin typeface="Arial" panose="020B0604020202020204" pitchFamily="34" charset="0"/>
                <a:cs typeface="Arial" panose="020B0604020202020204" pitchFamily="34" charset="0"/>
              </a:rPr>
              <a:t>jautiya</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tua</a:t>
            </a:r>
            <a:r>
              <a:rPr lang="en-US" altLang="zh-TW" sz="1500" dirty="0">
                <a:solidFill>
                  <a:srgbClr val="FF0000"/>
                </a:solidFill>
                <a:latin typeface="Arial" panose="020B0604020202020204" pitchFamily="34" charset="0"/>
                <a:cs typeface="Arial" panose="020B0604020202020204" pitchFamily="34" charset="0"/>
              </a:rPr>
              <a:t> </a:t>
            </a:r>
            <a:r>
              <a:rPr lang="en-US" altLang="zh-TW" sz="1500" dirty="0" err="1">
                <a:solidFill>
                  <a:srgbClr val="FF0000"/>
                </a:solidFill>
                <a:latin typeface="Arial" panose="020B0604020202020204" pitchFamily="34" charset="0"/>
                <a:cs typeface="Arial" panose="020B0604020202020204" pitchFamily="34" charset="0"/>
              </a:rPr>
              <a:t>kemacalisian</a:t>
            </a:r>
            <a:r>
              <a:rPr lang="en-US" altLang="zh-TW" sz="1500" dirty="0">
                <a:solidFill>
                  <a:srgbClr val="FF0000"/>
                </a:solidFill>
                <a:latin typeface="Arial" panose="020B0604020202020204" pitchFamily="34" charset="0"/>
                <a:cs typeface="Arial" panose="020B0604020202020204" pitchFamily="34" charset="0"/>
              </a:rPr>
              <a:t> a </a:t>
            </a:r>
            <a:r>
              <a:rPr lang="en-US" altLang="zh-TW" sz="1500" dirty="0" err="1">
                <a:solidFill>
                  <a:srgbClr val="FF0000"/>
                </a:solidFill>
                <a:latin typeface="Arial" panose="020B0604020202020204" pitchFamily="34" charset="0"/>
                <a:cs typeface="Arial" panose="020B0604020202020204" pitchFamily="34" charset="0"/>
              </a:rPr>
              <a:t>ljemavaran</a:t>
            </a:r>
            <a:endParaRPr lang="zh-TW" altLang="zh-TW" sz="1500" dirty="0">
              <a:solidFill>
                <a:srgbClr val="FF0000"/>
              </a:solidFill>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kinipaulan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kacilisiyan</a:t>
            </a:r>
            <a:r>
              <a:rPr lang="en-US" altLang="zh-TW" sz="1500" dirty="0">
                <a:latin typeface="Arial" panose="020B0604020202020204" pitchFamily="34" charset="0"/>
                <a:cs typeface="Arial" panose="020B0604020202020204" pitchFamily="34" charset="0"/>
              </a:rPr>
              <a:t> masa </a:t>
            </a:r>
            <a:r>
              <a:rPr lang="en-US" altLang="zh-TW" sz="1500" dirty="0" err="1">
                <a:latin typeface="Arial" panose="020B0604020202020204" pitchFamily="34" charset="0"/>
                <a:cs typeface="Arial" panose="020B0604020202020204" pitchFamily="34" charset="0"/>
              </a:rPr>
              <a:t>vinarungan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i="1"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tempes</a:t>
            </a:r>
            <a:r>
              <a:rPr lang="en-US" altLang="zh-TW" sz="1500" dirty="0">
                <a:latin typeface="Arial" panose="020B0604020202020204" pitchFamily="34" charset="0"/>
                <a:cs typeface="Arial" panose="020B0604020202020204" pitchFamily="34" charset="0"/>
              </a:rPr>
              <a:t> ta kai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mansantalj</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siaya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masa </a:t>
            </a:r>
            <a:r>
              <a:rPr lang="en-US" altLang="zh-TW" sz="1500" dirty="0" err="1">
                <a:latin typeface="Arial" panose="020B0604020202020204" pitchFamily="34" charset="0"/>
                <a:cs typeface="Arial" panose="020B0604020202020204" pitchFamily="34" charset="0"/>
              </a:rPr>
              <a:t>uri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qemulip</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kakudakudanan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kacalisian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seman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sisuqeman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angalj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patavungen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patjekai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manasik</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marekutangaitjen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kemacalisiyanan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masuqem</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angal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qeljetepangaitjen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secacadjangitjen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manasika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pasaquliqulipananga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kakudakudanan</a:t>
            </a:r>
            <a:r>
              <a:rPr lang="en-US" altLang="zh-TW" sz="1500" dirty="0" smtClean="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fld id="{DCD5A974-A627-4147-AB87-30681985A5EC}" type="slidenum">
              <a:rPr kumimoji="1" lang="zh-TW" altLang="en-US" smtClean="0"/>
              <a:t>5</a:t>
            </a:fld>
            <a:endParaRPr kumimoji="1" lang="zh-TW" altLang="en-US"/>
          </a:p>
        </p:txBody>
      </p:sp>
    </p:spTree>
    <p:extLst>
      <p:ext uri="{BB962C8B-B14F-4D97-AF65-F5344CB8AC3E}">
        <p14:creationId xmlns:p14="http://schemas.microsoft.com/office/powerpoint/2010/main" val="4076329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tjakudain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maljat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makaya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papevaljut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satja</a:t>
            </a:r>
            <a:r>
              <a:rPr lang="en-US" altLang="zh-TW" sz="1500" dirty="0">
                <a:latin typeface="Arial" panose="020B0604020202020204" pitchFamily="34" charset="0"/>
                <a:cs typeface="Arial" panose="020B0604020202020204" pitchFamily="34" charset="0"/>
              </a:rPr>
              <a:t> kai a </a:t>
            </a:r>
            <a:r>
              <a:rPr lang="en-US" altLang="zh-TW" sz="1500" dirty="0" err="1">
                <a:latin typeface="Arial" panose="020B0604020202020204" pitchFamily="34" charset="0"/>
                <a:cs typeface="Arial" panose="020B0604020202020204" pitchFamily="34" charset="0"/>
              </a:rPr>
              <a:t>namalaicanga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uri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mavuluanga</a:t>
            </a:r>
            <a:r>
              <a:rPr lang="en-US" altLang="zh-TW" sz="1500" dirty="0">
                <a:latin typeface="Arial" panose="020B0604020202020204" pitchFamily="34" charset="0"/>
                <a:cs typeface="Arial" panose="020B0604020202020204" pitchFamily="34" charset="0"/>
              </a:rPr>
              <a:t> ?</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kai </a:t>
            </a:r>
            <a:r>
              <a:rPr lang="en-US" altLang="zh-TW" sz="1500" dirty="0" err="1">
                <a:latin typeface="Arial" panose="020B0604020202020204" pitchFamily="34" charset="0"/>
                <a:cs typeface="Arial" panose="020B0604020202020204" pitchFamily="34" charset="0"/>
              </a:rPr>
              <a:t>maru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nasi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djamuq</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kakudakudanan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manasika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kiqecevan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kizurungan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napaljavak</a:t>
            </a:r>
            <a:r>
              <a:rPr lang="en-US" altLang="zh-TW" sz="1500" dirty="0">
                <a:latin typeface="Arial" panose="020B0604020202020204" pitchFamily="34" charset="0"/>
                <a:cs typeface="Arial" panose="020B0604020202020204" pitchFamily="34" charset="0"/>
              </a:rPr>
              <a:t> a </a:t>
            </a:r>
            <a:r>
              <a:rPr lang="en-US" altLang="zh-TW" sz="1500" i="1"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avan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kisucikel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tjkai</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sinisangas</a:t>
            </a:r>
            <a:r>
              <a:rPr lang="en-US" altLang="zh-TW" sz="1500" dirty="0">
                <a:latin typeface="Arial" panose="020B0604020202020204" pitchFamily="34" charset="0"/>
                <a:cs typeface="Arial" panose="020B0604020202020204" pitchFamily="34" charset="0"/>
              </a:rPr>
              <a:t>. </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azua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paljayang</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a:t>
            </a:r>
            <a:r>
              <a:rPr lang="en-US" altLang="zh-TW" sz="1500" dirty="0">
                <a:latin typeface="Arial" panose="020B0604020202020204" pitchFamily="34" charset="0"/>
                <a:cs typeface="Arial" panose="020B0604020202020204" pitchFamily="34" charset="0"/>
              </a:rPr>
              <a:t> 1987 a </a:t>
            </a:r>
            <a:r>
              <a:rPr lang="en-US" altLang="zh-TW" sz="1500" dirty="0" err="1">
                <a:latin typeface="Arial" panose="020B0604020202020204" pitchFamily="34" charset="0"/>
                <a:cs typeface="Arial" panose="020B0604020202020204" pitchFamily="34" charset="0"/>
              </a:rPr>
              <a:t>patjara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kinaqatiyan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avan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patjara</a:t>
            </a:r>
            <a:r>
              <a:rPr lang="en-US" altLang="zh-TW" sz="1500" dirty="0">
                <a:latin typeface="Arial" panose="020B0604020202020204" pitchFamily="34" charset="0"/>
                <a:cs typeface="Arial" panose="020B0604020202020204" pitchFamily="34" charset="0"/>
              </a:rPr>
              <a:t> kai.</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djemaljun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sika 2017 </a:t>
            </a:r>
            <a:r>
              <a:rPr lang="en-US" altLang="zh-TW" sz="1500" dirty="0" err="1">
                <a:latin typeface="Arial" panose="020B0604020202020204" pitchFamily="34" charset="0"/>
                <a:cs typeface="Arial" panose="020B0604020202020204" pitchFamily="34" charset="0"/>
              </a:rPr>
              <a:t>lingedjeljen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paljavak</a:t>
            </a:r>
            <a:r>
              <a:rPr lang="en-US" altLang="zh-TW" sz="1500" dirty="0">
                <a:latin typeface="Arial" panose="020B0604020202020204" pitchFamily="34" charset="0"/>
                <a:cs typeface="Arial" panose="020B0604020202020204" pitchFamily="34" charset="0"/>
              </a:rPr>
              <a:t> a </a:t>
            </a:r>
            <a:r>
              <a:rPr lang="en-US" altLang="zh-TW" sz="1500" i="1" dirty="0" err="1">
                <a:latin typeface="Arial" panose="020B0604020202020204" pitchFamily="34" charset="0"/>
                <a:cs typeface="Arial" panose="020B0604020202020204" pitchFamily="34" charset="0"/>
              </a:rPr>
              <a:t>Zhèngfǔ</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patjara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sisan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kavuavuanan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makaya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valjut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mezngal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natemalidu</a:t>
            </a:r>
            <a:endParaRPr lang="zh-TW" altLang="zh-TW" sz="1500" dirty="0">
              <a:latin typeface="Arial" panose="020B0604020202020204" pitchFamily="34" charset="0"/>
              <a:cs typeface="Arial" panose="020B0604020202020204" pitchFamily="34" charset="0"/>
            </a:endParaRPr>
          </a:p>
          <a:p>
            <a:pPr lvl="0">
              <a:lnSpc>
                <a:spcPct val="150000"/>
              </a:lnSpc>
            </a:pPr>
            <a:r>
              <a:rPr lang="en-US" altLang="zh-TW" sz="1500" dirty="0">
                <a:latin typeface="Arial" panose="020B0604020202020204" pitchFamily="34" charset="0"/>
                <a:cs typeface="Arial" panose="020B0604020202020204" pitchFamily="34" charset="0"/>
              </a:rPr>
              <a:t>1.Ulja </a:t>
            </a:r>
            <a:r>
              <a:rPr lang="en-US" altLang="zh-TW" sz="1500" dirty="0" err="1">
                <a:latin typeface="Arial" panose="020B0604020202020204" pitchFamily="34" charset="0"/>
                <a:cs typeface="Arial" panose="020B0604020202020204" pitchFamily="34" charset="0"/>
              </a:rPr>
              <a:t>maljat</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setukulj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kisamulja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seman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pazangal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inayan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Zhèngfǔ</a:t>
            </a:r>
            <a:r>
              <a:rPr lang="en-US" altLang="zh-TW" sz="1500" b="1"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tucu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seman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paveljatjan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papirazekan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papezangalan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(42-47)</a:t>
            </a:r>
            <a:endParaRPr lang="zh-TW" altLang="zh-TW" sz="1500" dirty="0">
              <a:latin typeface="Arial" panose="020B0604020202020204" pitchFamily="34" charset="0"/>
              <a:cs typeface="Arial" panose="020B0604020202020204" pitchFamily="34" charset="0"/>
            </a:endParaRPr>
          </a:p>
          <a:p>
            <a:pPr lvl="0">
              <a:lnSpc>
                <a:spcPct val="150000"/>
              </a:lnSpc>
            </a:pPr>
            <a:r>
              <a:rPr lang="en-US" altLang="zh-TW" sz="1500" dirty="0">
                <a:latin typeface="Arial" panose="020B0604020202020204" pitchFamily="34" charset="0"/>
                <a:cs typeface="Arial" panose="020B0604020202020204" pitchFamily="34" charset="0"/>
              </a:rPr>
              <a:t>2.sikavaljutan a </a:t>
            </a:r>
            <a:r>
              <a:rPr lang="en-US" altLang="zh-TW" sz="1500" dirty="0" err="1">
                <a:latin typeface="Arial" panose="020B0604020202020204" pitchFamily="34" charset="0"/>
                <a:cs typeface="Arial" panose="020B0604020202020204" pitchFamily="34" charset="0"/>
              </a:rPr>
              <a:t>mumalj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pacikelen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kinaqatian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nasi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kacalisian</a:t>
            </a:r>
            <a:r>
              <a:rPr lang="en-US" altLang="zh-TW" sz="1500" dirty="0">
                <a:latin typeface="Arial" panose="020B0604020202020204" pitchFamily="34" charset="0"/>
                <a:cs typeface="Arial" panose="020B0604020202020204" pitchFamily="34" charset="0"/>
              </a:rPr>
              <a:t> mana </a:t>
            </a:r>
            <a:r>
              <a:rPr lang="en-US" altLang="zh-TW" sz="1500" dirty="0" err="1">
                <a:latin typeface="Arial" panose="020B0604020202020204" pitchFamily="34" charset="0"/>
                <a:cs typeface="Arial" panose="020B0604020202020204" pitchFamily="34" charset="0"/>
              </a:rPr>
              <a:t>kinisamuljan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pasuvililj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1980.</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nia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zataken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kini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sengsenganan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b="1" i="1" dirty="0" err="1">
                <a:latin typeface="Arial" panose="020B0604020202020204" pitchFamily="34" charset="0"/>
                <a:cs typeface="Arial" panose="020B0604020202020204" pitchFamily="34" charset="0"/>
              </a:rPr>
              <a:t>zhenfu</a:t>
            </a:r>
            <a:r>
              <a:rPr lang="en-US" altLang="zh-TW" sz="1500" i="1"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tucu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izua</a:t>
            </a:r>
            <a:r>
              <a:rPr lang="en-US" altLang="zh-TW" sz="1500" dirty="0">
                <a:latin typeface="Arial" panose="020B0604020202020204" pitchFamily="34" charset="0"/>
                <a:cs typeface="Arial" panose="020B0604020202020204" pitchFamily="34" charset="0"/>
              </a:rPr>
              <a:t> masa </a:t>
            </a:r>
            <a:r>
              <a:rPr lang="en-US" altLang="zh-TW" sz="1500" dirty="0" err="1">
                <a:latin typeface="Arial" panose="020B0604020202020204" pitchFamily="34" charset="0"/>
                <a:cs typeface="Arial" panose="020B0604020202020204" pitchFamily="34" charset="0"/>
              </a:rPr>
              <a:t>liyaliyaw</a:t>
            </a:r>
            <a:r>
              <a:rPr lang="en-US" altLang="zh-TW" sz="1500" dirty="0">
                <a:latin typeface="Arial" panose="020B0604020202020204" pitchFamily="34" charset="0"/>
                <a:cs typeface="Arial" panose="020B0604020202020204" pitchFamily="34" charset="0"/>
              </a:rPr>
              <a:t>.	</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a:latin typeface="Arial" panose="020B0604020202020204" pitchFamily="34" charset="0"/>
                <a:cs typeface="Arial" panose="020B0604020202020204" pitchFamily="34" charset="0"/>
              </a:rPr>
              <a:t>san </a:t>
            </a:r>
            <a:r>
              <a:rPr lang="en-US" altLang="zh-TW" sz="1500" dirty="0" err="1">
                <a:latin typeface="Arial" panose="020B0604020202020204" pitchFamily="34" charset="0"/>
                <a:cs typeface="Arial" panose="020B0604020202020204" pitchFamily="34" charset="0"/>
              </a:rPr>
              <a:t>veciken</a:t>
            </a:r>
            <a:r>
              <a:rPr lang="en-US" altLang="zh-TW" sz="1500" dirty="0">
                <a:latin typeface="Arial" panose="020B0604020202020204" pitchFamily="34" charset="0"/>
                <a:cs typeface="Arial" panose="020B0604020202020204" pitchFamily="34" charset="0"/>
              </a:rPr>
              <a:t> a kai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izuanga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sunatj</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namasan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sasupuin</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kadagilj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sema-</a:t>
            </a:r>
            <a:r>
              <a:rPr lang="en-US" altLang="zh-TW" sz="1500" i="1" dirty="0" err="1">
                <a:latin typeface="Arial" panose="020B0604020202020204" pitchFamily="34" charset="0"/>
                <a:cs typeface="Arial" panose="020B0604020202020204" pitchFamily="34" charset="0"/>
              </a:rPr>
              <a:t>lumazi</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zemululj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nuakacalisiyan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kemasita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pinaljavakan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ulandazing</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a:t>
            </a:r>
            <a:r>
              <a:rPr lang="en-US" altLang="zh-TW" sz="1500" dirty="0">
                <a:latin typeface="Arial" panose="020B0604020202020204" pitchFamily="34" charset="0"/>
                <a:cs typeface="Arial" panose="020B0604020202020204" pitchFamily="34" charset="0"/>
              </a:rPr>
              <a:t> 17</a:t>
            </a:r>
            <a:r>
              <a:rPr lang="en-US" altLang="zh-TW" sz="1500" i="1" dirty="0">
                <a:latin typeface="Arial" panose="020B0604020202020204" pitchFamily="34" charset="0"/>
                <a:cs typeface="Arial" panose="020B0604020202020204" pitchFamily="34" charset="0"/>
              </a:rPr>
              <a:t>Shìjì</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pasuvililj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pinaqaqeciqecian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i="1" dirty="0" err="1">
                <a:latin typeface="Arial" panose="020B0604020202020204" pitchFamily="34" charset="0"/>
                <a:cs typeface="Arial" panose="020B0604020202020204" pitchFamily="34" charset="0"/>
              </a:rPr>
              <a:t>kilistu</a:t>
            </a:r>
            <a:r>
              <a:rPr lang="en-US" altLang="zh-TW" sz="1500" i="1" dirty="0">
                <a:latin typeface="Arial" panose="020B0604020202020204" pitchFamily="34" charset="0"/>
                <a:cs typeface="Arial" panose="020B0604020202020204" pitchFamily="34" charset="0"/>
              </a:rPr>
              <a:t> </a:t>
            </a:r>
            <a:r>
              <a:rPr lang="en-US" altLang="zh-TW" sz="1500" i="1" dirty="0" err="1">
                <a:latin typeface="Arial" panose="020B0604020202020204" pitchFamily="34" charset="0"/>
                <a:cs typeface="Arial" panose="020B0604020202020204" pitchFamily="34" charset="0"/>
              </a:rPr>
              <a:t>kiyukai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tagilj</a:t>
            </a:r>
            <a:r>
              <a:rPr lang="en-US" altLang="zh-TW" sz="1500" dirty="0">
                <a:latin typeface="Arial" panose="020B0604020202020204" pitchFamily="34" charset="0"/>
                <a:cs typeface="Arial" panose="020B0604020202020204" pitchFamily="34" charset="0"/>
              </a:rPr>
              <a:t> </a:t>
            </a:r>
            <a:r>
              <a:rPr lang="zh-TW" altLang="zh-TW" sz="1500" dirty="0">
                <a:latin typeface="Arial" panose="020B0604020202020204" pitchFamily="34" charset="0"/>
                <a:cs typeface="Arial" panose="020B0604020202020204" pitchFamily="34" charset="0"/>
              </a:rPr>
              <a:t>ㄅㄆㄇ</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vecik</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avan</a:t>
            </a:r>
            <a:r>
              <a:rPr lang="en-US" altLang="zh-TW" sz="1500" dirty="0">
                <a:latin typeface="Arial" panose="020B0604020202020204" pitchFamily="34" charset="0"/>
                <a:cs typeface="Arial" panose="020B0604020202020204" pitchFamily="34" charset="0"/>
              </a:rPr>
              <a:t> nu </a:t>
            </a:r>
            <a:r>
              <a:rPr lang="en-US" altLang="zh-TW" sz="1500" dirty="0" err="1">
                <a:latin typeface="Arial" panose="020B0604020202020204" pitchFamily="34" charset="0"/>
                <a:cs typeface="Arial" panose="020B0604020202020204" pitchFamily="34" charset="0"/>
              </a:rPr>
              <a:t>sini</a:t>
            </a:r>
            <a:r>
              <a:rPr lang="en-US" altLang="zh-TW" sz="1500" dirty="0">
                <a:latin typeface="Arial" panose="020B0604020202020204" pitchFamily="34" charset="0"/>
                <a:cs typeface="Arial" panose="020B0604020202020204" pitchFamily="34" charset="0"/>
              </a:rPr>
              <a:t> </a:t>
            </a:r>
            <a:r>
              <a:rPr lang="en-US" altLang="zh-TW" sz="1500" i="1" dirty="0" err="1">
                <a:latin typeface="Arial" panose="020B0604020202020204" pitchFamily="34" charset="0"/>
                <a:cs typeface="Arial" panose="020B0604020202020204" pitchFamily="34" charset="0"/>
              </a:rPr>
              <a:t>Fānyì</a:t>
            </a:r>
            <a:r>
              <a:rPr lang="en-US" altLang="zh-TW" sz="1500" i="1"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i="1" dirty="0" err="1">
                <a:latin typeface="Arial" panose="020B0604020202020204" pitchFamily="34" charset="0"/>
                <a:cs typeface="Arial" panose="020B0604020202020204" pitchFamily="34" charset="0"/>
              </a:rPr>
              <a:t>Shèngjīng</a:t>
            </a:r>
            <a:r>
              <a:rPr lang="en-US" altLang="zh-TW" sz="1500" i="1"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senai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lakua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tjalu</a:t>
            </a:r>
            <a:r>
              <a:rPr lang="en-US" altLang="zh-TW" sz="1500" dirty="0">
                <a:latin typeface="Arial" panose="020B0604020202020204" pitchFamily="34" charset="0"/>
                <a:cs typeface="Arial" panose="020B0604020202020204" pitchFamily="34" charset="0"/>
              </a:rPr>
              <a:t> ta 1947 </a:t>
            </a:r>
            <a:r>
              <a:rPr lang="en-US" altLang="zh-TW" sz="1500" i="1" dirty="0" err="1">
                <a:latin typeface="Arial" panose="020B0604020202020204" pitchFamily="34" charset="0"/>
                <a:cs typeface="Arial" panose="020B0604020202020204" pitchFamily="34" charset="0"/>
              </a:rPr>
              <a:t>lumazi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kipusengsengan</a:t>
            </a:r>
            <a:r>
              <a:rPr lang="en-US" altLang="zh-TW" sz="1500" dirty="0">
                <a:latin typeface="Arial" panose="020B0604020202020204" pitchFamily="34" charset="0"/>
                <a:cs typeface="Arial" panose="020B0604020202020204" pitchFamily="34" charset="0"/>
              </a:rPr>
              <a:t> a pate </a:t>
            </a:r>
            <a:r>
              <a:rPr lang="en-US" altLang="zh-TW" sz="1500" dirty="0" err="1">
                <a:latin typeface="Arial" panose="020B0604020202020204" pitchFamily="34" charset="0"/>
                <a:cs typeface="Arial" panose="020B0604020202020204" pitchFamily="34" charset="0"/>
              </a:rPr>
              <a:t>tucu</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a:latin typeface="Arial" panose="020B0604020202020204" pitchFamily="34" charset="0"/>
                <a:cs typeface="Arial" panose="020B0604020202020204" pitchFamily="34" charset="0"/>
              </a:rPr>
              <a:t>nu </a:t>
            </a:r>
            <a:r>
              <a:rPr lang="en-US" altLang="zh-TW" sz="1500" dirty="0" err="1">
                <a:latin typeface="Arial" panose="020B0604020202020204" pitchFamily="34" charset="0"/>
                <a:cs typeface="Arial" panose="020B0604020202020204" pitchFamily="34" charset="0"/>
              </a:rPr>
              <a:t>zatjaken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nia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kinipusengsengan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talatjan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vicikan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patjara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maru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avananga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nia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sinapatj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pitjaivililj</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nia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sinapatj</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imaza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inianan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maqacuvung</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ljakua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paljaluai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namakudanga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kinisamuljan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patetucu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ulja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tjanatemaliduanga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nia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kinisamuljan</a:t>
            </a:r>
            <a:r>
              <a:rPr lang="en-US" altLang="zh-TW" sz="1500" dirty="0">
                <a:latin typeface="Arial" panose="020B0604020202020204" pitchFamily="34" charset="0"/>
                <a:cs typeface="Arial" panose="020B0604020202020204" pitchFamily="34" charset="0"/>
              </a:rPr>
              <a:t> nu </a:t>
            </a:r>
            <a:r>
              <a:rPr lang="en-US" altLang="zh-TW" sz="1500" dirty="0" err="1">
                <a:latin typeface="Arial" panose="020B0604020202020204" pitchFamily="34" charset="0"/>
                <a:cs typeface="Arial" panose="020B0604020202020204" pitchFamily="34" charset="0"/>
              </a:rPr>
              <a:t>maqacuvunganga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sengesengan</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fld id="{DCD5A974-A627-4147-AB87-30681985A5EC}" type="slidenum">
              <a:rPr kumimoji="1" lang="zh-TW" altLang="en-US" smtClean="0"/>
              <a:t>6</a:t>
            </a:fld>
            <a:endParaRPr kumimoji="1" lang="zh-TW" altLang="en-US"/>
          </a:p>
        </p:txBody>
      </p:sp>
    </p:spTree>
    <p:extLst>
      <p:ext uri="{BB962C8B-B14F-4D97-AF65-F5344CB8AC3E}">
        <p14:creationId xmlns:p14="http://schemas.microsoft.com/office/powerpoint/2010/main" val="1262043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dirty="0" err="1">
                <a:latin typeface="Arial" panose="020B0604020202020204" pitchFamily="34" charset="0"/>
                <a:cs typeface="Arial" panose="020B0604020202020204" pitchFamily="34" charset="0"/>
              </a:rPr>
              <a:t>aic</a:t>
            </a:r>
            <a:r>
              <a:rPr lang="en-US" altLang="zh-TW" sz="1500" dirty="0">
                <a:latin typeface="Arial" panose="020B0604020202020204" pitchFamily="34" charset="0"/>
                <a:cs typeface="Arial" panose="020B0604020202020204" pitchFamily="34" charset="0"/>
              </a:rPr>
              <a:t> a </a:t>
            </a:r>
            <a:r>
              <a:rPr lang="en-US" altLang="zh-TW" sz="1500" dirty="0" err="1" smtClean="0">
                <a:latin typeface="Arial" panose="020B0604020202020204" pitchFamily="34" charset="0"/>
                <a:cs typeface="Arial" panose="020B0604020202020204" pitchFamily="34" charset="0"/>
              </a:rPr>
              <a:t>vilivililjan</a:t>
            </a:r>
            <a:endParaRPr lang="en-US" altLang="zh-TW" sz="1500" dirty="0" smtClean="0">
              <a:latin typeface="Arial" panose="020B0604020202020204" pitchFamily="34" charset="0"/>
              <a:cs typeface="Arial" panose="020B0604020202020204" pitchFamily="34" charset="0"/>
            </a:endParaRPr>
          </a:p>
          <a:p>
            <a:pPr>
              <a:lnSpc>
                <a:spcPct val="150000"/>
              </a:lnSpc>
            </a:pPr>
            <a:r>
              <a:rPr lang="zh-TW" altLang="en-US" sz="1200" dirty="0" smtClean="0">
                <a:latin typeface="Arial" panose="020B0604020202020204" pitchFamily="34" charset="0"/>
                <a:cs typeface="Arial" panose="020B0604020202020204" pitchFamily="34" charset="0"/>
              </a:rPr>
              <a:t>結語</a:t>
            </a:r>
            <a:endParaRPr lang="zh-TW" altLang="en-US" sz="12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fld id="{DCD5A974-A627-4147-AB87-30681985A5EC}" type="slidenum">
              <a:rPr kumimoji="1" lang="zh-TW" altLang="en-US" smtClean="0"/>
              <a:t>7</a:t>
            </a:fld>
            <a:endParaRPr kumimoji="1" lang="zh-TW" altLang="en-US"/>
          </a:p>
        </p:txBody>
      </p:sp>
    </p:spTree>
    <p:extLst>
      <p:ext uri="{BB962C8B-B14F-4D97-AF65-F5344CB8AC3E}">
        <p14:creationId xmlns:p14="http://schemas.microsoft.com/office/powerpoint/2010/main" val="1111820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dirty="0" err="1">
                <a:latin typeface="Arial" panose="020B0604020202020204" pitchFamily="34" charset="0"/>
                <a:cs typeface="Arial" panose="020B0604020202020204" pitchFamily="34" charset="0"/>
              </a:rPr>
              <a:t>kemasi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sinimeran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sincalivatan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taiwan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masu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kaitjen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maqulip</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atjakakudakudan</a:t>
            </a:r>
            <a:r>
              <a:rPr lang="en-US" altLang="zh-TW" sz="1500" dirty="0">
                <a:latin typeface="Arial" panose="020B0604020202020204" pitchFamily="34" charset="0"/>
                <a:cs typeface="Arial" panose="020B0604020202020204" pitchFamily="34" charset="0"/>
              </a:rPr>
              <a:t> a masa </a:t>
            </a:r>
            <a:r>
              <a:rPr lang="en-US" altLang="zh-TW" sz="1500" dirty="0" err="1">
                <a:latin typeface="Arial" panose="020B0604020202020204" pitchFamily="34" charset="0"/>
                <a:cs typeface="Arial" panose="020B0604020202020204" pitchFamily="34" charset="0"/>
              </a:rPr>
              <a:t>vinarungan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cempeliw</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tjanuitjen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masan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jipun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masan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ljautiya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itjen</a:t>
            </a:r>
            <a:r>
              <a:rPr lang="en-US" altLang="zh-TW" sz="1500" dirty="0">
                <a:latin typeface="Arial" panose="020B0604020202020204" pitchFamily="34" charset="0"/>
                <a:cs typeface="Arial" panose="020B0604020202020204" pitchFamily="34" charset="0"/>
              </a:rPr>
              <a:t>.</a:t>
            </a:r>
            <a:endParaRPr lang="zh-TW" altLang="zh-TW" sz="1500" dirty="0">
              <a:latin typeface="Arial" panose="020B0604020202020204" pitchFamily="34" charset="0"/>
              <a:cs typeface="Arial" panose="020B0604020202020204" pitchFamily="34" charset="0"/>
            </a:endParaRPr>
          </a:p>
          <a:p>
            <a:pPr>
              <a:lnSpc>
                <a:spcPct val="150000"/>
              </a:lnSpc>
            </a:pPr>
            <a:r>
              <a:rPr lang="en-US" altLang="zh-TW" sz="1500" dirty="0" err="1">
                <a:latin typeface="Arial" panose="020B0604020202020204" pitchFamily="34" charset="0"/>
                <a:cs typeface="Arial" panose="020B0604020202020204" pitchFamily="34" charset="0"/>
              </a:rPr>
              <a:t>siaya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izua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mareka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maqacuvucuvung</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kipuvarung</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pasaquluqulip</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atja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kakudakudanan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manasika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tineqecevan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Zhèngfǔ</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pacikel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kai, </a:t>
            </a:r>
            <a:r>
              <a:rPr lang="en-US" altLang="zh-TW" sz="1500" dirty="0" err="1">
                <a:latin typeface="Arial" panose="020B0604020202020204" pitchFamily="34" charset="0"/>
                <a:cs typeface="Arial" panose="020B0604020202020204" pitchFamily="34" charset="0"/>
              </a:rPr>
              <a:t>ngadan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kakudakudan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mizazaya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ulja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valjutj</a:t>
            </a:r>
            <a:r>
              <a:rPr lang="en-US" altLang="zh-TW" sz="1500" dirty="0">
                <a:latin typeface="Arial" panose="020B0604020202020204" pitchFamily="34" charset="0"/>
                <a:cs typeface="Arial" panose="020B0604020202020204" pitchFamily="34" charset="0"/>
              </a:rPr>
              <a:t> a kai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sini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paqati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naqemati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sevalitan</a:t>
            </a:r>
            <a:r>
              <a:rPr lang="en-US" altLang="zh-TW" sz="1500" dirty="0" smtClean="0">
                <a:latin typeface="Arial" panose="020B0604020202020204" pitchFamily="34" charset="0"/>
                <a:cs typeface="Arial" panose="020B0604020202020204" pitchFamily="34" charset="0"/>
              </a:rPr>
              <a:t>.</a:t>
            </a:r>
          </a:p>
          <a:p>
            <a:pPr>
              <a:lnSpc>
                <a:spcPct val="150000"/>
              </a:lnSpc>
            </a:pPr>
            <a:r>
              <a:rPr lang="zh-TW" altLang="zh-TW" sz="1200" kern="1200" dirty="0" smtClean="0">
                <a:solidFill>
                  <a:schemeClr val="tx1"/>
                </a:solidFill>
                <a:effectLst/>
                <a:latin typeface="+mn-lt"/>
                <a:ea typeface="+mn-ea"/>
                <a:cs typeface="+mn-cs"/>
              </a:rPr>
              <a:t>過去的不當政策使族語嚴重流失乃至瀕危，更深刻侵蝕文化根基。</a:t>
            </a:r>
            <a:r>
              <a:rPr lang="en-US" altLang="zh-TW" sz="1200" kern="1200" dirty="0" smtClean="0">
                <a:solidFill>
                  <a:schemeClr val="tx1"/>
                </a:solidFill>
                <a:effectLst/>
                <a:latin typeface="+mn-lt"/>
                <a:ea typeface="+mn-ea"/>
                <a:cs typeface="+mn-cs"/>
              </a:rPr>
              <a:t>1980</a:t>
            </a:r>
            <a:r>
              <a:rPr lang="zh-TW" altLang="zh-TW" sz="1200" kern="1200" dirty="0" smtClean="0">
                <a:solidFill>
                  <a:schemeClr val="tx1"/>
                </a:solidFill>
                <a:effectLst/>
                <a:latin typeface="+mn-lt"/>
                <a:ea typeface="+mn-ea"/>
                <a:cs typeface="+mn-cs"/>
              </a:rPr>
              <a:t>年代開始，隨著原運開展，族語復振出現契機。到</a:t>
            </a:r>
            <a:r>
              <a:rPr lang="en-US" altLang="zh-TW" sz="1200" kern="1200" dirty="0" smtClean="0">
                <a:solidFill>
                  <a:schemeClr val="tx1"/>
                </a:solidFill>
                <a:effectLst/>
                <a:latin typeface="+mn-lt"/>
                <a:ea typeface="+mn-ea"/>
                <a:cs typeface="+mn-cs"/>
              </a:rPr>
              <a:t>2017</a:t>
            </a:r>
            <a:r>
              <a:rPr lang="zh-TW" altLang="zh-TW" sz="1200" kern="1200" dirty="0" smtClean="0">
                <a:solidFill>
                  <a:schemeClr val="tx1"/>
                </a:solidFill>
                <a:effectLst/>
                <a:latin typeface="+mn-lt"/>
                <a:ea typeface="+mn-ea"/>
                <a:cs typeface="+mn-cs"/>
              </a:rPr>
              <a:t>年《原住民族語言發展法》施行、</a:t>
            </a:r>
            <a:r>
              <a:rPr lang="en-US" altLang="zh-TW" sz="1200" kern="1200" dirty="0" smtClean="0">
                <a:solidFill>
                  <a:schemeClr val="tx1"/>
                </a:solidFill>
                <a:effectLst/>
                <a:latin typeface="+mn-lt"/>
                <a:ea typeface="+mn-ea"/>
                <a:cs typeface="+mn-cs"/>
              </a:rPr>
              <a:t>2019</a:t>
            </a:r>
            <a:r>
              <a:rPr lang="zh-TW" altLang="zh-TW" sz="1200" kern="1200" dirty="0" smtClean="0">
                <a:solidFill>
                  <a:schemeClr val="tx1"/>
                </a:solidFill>
                <a:effectLst/>
                <a:latin typeface="+mn-lt"/>
                <a:ea typeface="+mn-ea"/>
                <a:cs typeface="+mn-cs"/>
              </a:rPr>
              <a:t>年《國家語言發展法》頒布後，原住民語言成為「國家語言」，「國語」從一元趨向多元共榮，是實踐語言轉型正義的第一步。語言是文化的載體，更是族群的根。學習族語，就是在保存文化，希望臺灣人，不分族群，都能一起守護媽媽美麗的語言。</a:t>
            </a:r>
            <a:endParaRPr lang="zh-TW" altLang="en-US" sz="12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fld id="{DCD5A974-A627-4147-AB87-30681985A5EC}" type="slidenum">
              <a:rPr kumimoji="1" lang="zh-TW" altLang="en-US" smtClean="0"/>
              <a:t>8</a:t>
            </a:fld>
            <a:endParaRPr kumimoji="1" lang="zh-TW" altLang="en-US"/>
          </a:p>
        </p:txBody>
      </p:sp>
    </p:spTree>
    <p:extLst>
      <p:ext uri="{BB962C8B-B14F-4D97-AF65-F5344CB8AC3E}">
        <p14:creationId xmlns:p14="http://schemas.microsoft.com/office/powerpoint/2010/main" val="27724112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a:lnSpc>
                <a:spcPct val="150000"/>
              </a:lnSpc>
            </a:pPr>
            <a:r>
              <a:rPr lang="en-US" altLang="zh-TW" sz="1500" dirty="0" err="1">
                <a:latin typeface="Arial" panose="020B0604020202020204" pitchFamily="34" charset="0"/>
                <a:cs typeface="Arial" panose="020B0604020202020204" pitchFamily="34" charset="0"/>
              </a:rPr>
              <a:t>Aicu</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kimen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patja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kisamulja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kipusengsengan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uri</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namaljaluai</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pacugan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tja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sikisamuljan</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seman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quma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sikavaljutan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sikapazan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saka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mezangal</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natemalidu</a:t>
            </a:r>
            <a:r>
              <a:rPr lang="en-US" altLang="zh-TW" sz="1500" dirty="0">
                <a:latin typeface="Arial" panose="020B0604020202020204" pitchFamily="34" charset="0"/>
                <a:cs typeface="Arial" panose="020B0604020202020204" pitchFamily="34" charset="0"/>
              </a:rPr>
              <a:t> a </a:t>
            </a:r>
            <a:r>
              <a:rPr lang="en-US" altLang="zh-TW" sz="1500" dirty="0" err="1">
                <a:latin typeface="Arial" panose="020B0604020202020204" pitchFamily="34" charset="0"/>
                <a:cs typeface="Arial" panose="020B0604020202020204" pitchFamily="34" charset="0"/>
              </a:rPr>
              <a:t>kinakaian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katua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kakudakudanan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nua</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kacalisiyan</a:t>
            </a:r>
            <a:r>
              <a:rPr lang="en-US" altLang="zh-TW" sz="1500" dirty="0">
                <a:latin typeface="Arial" panose="020B0604020202020204" pitchFamily="34" charset="0"/>
                <a:cs typeface="Arial" panose="020B0604020202020204" pitchFamily="34" charset="0"/>
              </a:rPr>
              <a:t> </a:t>
            </a:r>
            <a:r>
              <a:rPr lang="en-US" altLang="zh-TW" sz="1500" dirty="0" err="1">
                <a:latin typeface="Arial" panose="020B0604020202020204" pitchFamily="34" charset="0"/>
                <a:cs typeface="Arial" panose="020B0604020202020204" pitchFamily="34" charset="0"/>
              </a:rPr>
              <a:t>i</a:t>
            </a:r>
            <a:r>
              <a:rPr lang="en-US" altLang="zh-TW" sz="1500" dirty="0">
                <a:latin typeface="Arial" panose="020B0604020202020204" pitchFamily="34" charset="0"/>
                <a:cs typeface="Arial" panose="020B0604020202020204" pitchFamily="34" charset="0"/>
              </a:rPr>
              <a:t> Taiwan</a:t>
            </a:r>
            <a:r>
              <a:rPr lang="en-US" altLang="zh-TW" sz="1500" dirty="0" smtClean="0">
                <a:latin typeface="Arial" panose="020B0604020202020204" pitchFamily="34" charset="0"/>
                <a:cs typeface="Arial" panose="020B0604020202020204" pitchFamily="34" charset="0"/>
              </a:rPr>
              <a:t>.</a:t>
            </a:r>
          </a:p>
          <a:p>
            <a:pPr>
              <a:lnSpc>
                <a:spcPct val="150000"/>
              </a:lnSpc>
            </a:pPr>
            <a:r>
              <a:rPr lang="zh-TW" altLang="zh-TW" sz="1200" kern="1200" dirty="0" smtClean="0">
                <a:solidFill>
                  <a:schemeClr val="tx1"/>
                </a:solidFill>
                <a:effectLst/>
                <a:latin typeface="+mn-lt"/>
                <a:ea typeface="+mn-ea"/>
                <a:cs typeface="+mn-cs"/>
              </a:rPr>
              <a:t>語言小組將持續蒐集資料，在最終成果報告書中，更完整地呈現族語使用權的喪失與回復過程。也會跟文化部合作，將口述歷史訪談資料匯入「國家文化記憶庫」，並透過研究結果進行政策建議，開啟更多社會對話。</a:t>
            </a:r>
            <a:endParaRPr lang="en-US" altLang="zh-TW" sz="1200" dirty="0">
              <a:latin typeface="Arial" panose="020B0604020202020204" pitchFamily="34" charset="0"/>
              <a:cs typeface="Arial" panose="020B0604020202020204" pitchFamily="34" charset="0"/>
            </a:endParaRPr>
          </a:p>
        </p:txBody>
      </p:sp>
      <p:sp>
        <p:nvSpPr>
          <p:cNvPr id="4" name="投影片編號版面配置區 3"/>
          <p:cNvSpPr>
            <a:spLocks noGrp="1"/>
          </p:cNvSpPr>
          <p:nvPr>
            <p:ph type="sldNum" sz="quarter" idx="10"/>
          </p:nvPr>
        </p:nvSpPr>
        <p:spPr/>
        <p:txBody>
          <a:bodyPr/>
          <a:lstStyle/>
          <a:p>
            <a:fld id="{DCD5A974-A627-4147-AB87-30681985A5EC}" type="slidenum">
              <a:rPr kumimoji="1" lang="zh-TW" altLang="en-US" smtClean="0"/>
              <a:t>9</a:t>
            </a:fld>
            <a:endParaRPr kumimoji="1" lang="zh-TW" altLang="en-US"/>
          </a:p>
        </p:txBody>
      </p:sp>
    </p:spTree>
    <p:extLst>
      <p:ext uri="{BB962C8B-B14F-4D97-AF65-F5344CB8AC3E}">
        <p14:creationId xmlns:p14="http://schemas.microsoft.com/office/powerpoint/2010/main" val="1363557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a:t>按一下以編輯母片標題樣式</a:t>
            </a:r>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2008EE50-F1D8-427A-A94D-4F473BC2B18C}" type="datetime1">
              <a:rPr lang="zh-TW" altLang="en-US" smtClean="0"/>
              <a:t>2019/10/17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2371563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75B184E3-FFC4-44EF-AFB8-927DACD35E59}" type="datetime1">
              <a:rPr lang="zh-TW" altLang="en-US" smtClean="0"/>
              <a:t>2019/10/17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2484704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BD0234FD-C6A3-48B3-81AD-D2A3FF8B2B35}" type="datetime1">
              <a:rPr lang="zh-TW" altLang="en-US" smtClean="0"/>
              <a:t>2019/10/17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1173865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205C45E6-764D-41DE-862D-05C5600DFB7F}" type="datetime1">
              <a:rPr lang="zh-TW" altLang="en-US" smtClean="0"/>
              <a:t>2019/10/17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1257160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a:t>按一下以編輯母片標題樣式</a:t>
            </a:r>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日期版面配置區 3"/>
          <p:cNvSpPr>
            <a:spLocks noGrp="1"/>
          </p:cNvSpPr>
          <p:nvPr>
            <p:ph type="dt" sz="half" idx="10"/>
          </p:nvPr>
        </p:nvSpPr>
        <p:spPr/>
        <p:txBody>
          <a:bodyPr/>
          <a:lstStyle/>
          <a:p>
            <a:fld id="{8895E519-0DBF-4154-BD92-9AAAB918971D}" type="datetime1">
              <a:rPr lang="zh-TW" altLang="en-US" smtClean="0"/>
              <a:t>2019/10/17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3528200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31B4A90E-B852-4B3B-9904-1F01956E659E}" type="datetime1">
              <a:rPr lang="zh-TW" altLang="en-US" smtClean="0"/>
              <a:t>2019/10/17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3103577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7F04EB88-96AA-4906-95E5-962EC5EC811C}" type="datetime1">
              <a:rPr lang="zh-TW" altLang="en-US" smtClean="0"/>
              <a:t>2019/10/17</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4089488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BB31C7C5-C9F0-45AD-B44C-726104467619}" type="datetime1">
              <a:rPr lang="zh-TW" altLang="en-US" smtClean="0"/>
              <a:t>2019/10/17</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9758583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DC97F402-1B7F-4759-8ABD-37E8AE1CBF0C}" type="datetime1">
              <a:rPr lang="zh-TW" altLang="en-US" smtClean="0"/>
              <a:t>2019/10/17</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331812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a:t>按一下以編輯母片標題樣式</a:t>
            </a:r>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EB9A775C-2324-41E8-8A16-C5A08B4068E4}" type="datetime1">
              <a:rPr lang="zh-TW" altLang="en-US" smtClean="0"/>
              <a:t>2019/10/17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563091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a:t>按一下以編輯母片標題樣式</a:t>
            </a:r>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5" name="日期版面配置區 4"/>
          <p:cNvSpPr>
            <a:spLocks noGrp="1"/>
          </p:cNvSpPr>
          <p:nvPr>
            <p:ph type="dt" sz="half" idx="10"/>
          </p:nvPr>
        </p:nvSpPr>
        <p:spPr/>
        <p:txBody>
          <a:bodyPr/>
          <a:lstStyle/>
          <a:p>
            <a:fld id="{1A3D7A63-715F-448E-974B-9D434CCC887F}" type="datetime1">
              <a:rPr lang="zh-TW" altLang="en-US" smtClean="0"/>
              <a:t>2019/10/17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2544130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327405-CDA2-434A-9F17-251157180829}" type="datetime1">
              <a:rPr lang="zh-TW" altLang="en-US" smtClean="0"/>
              <a:t>2019/10/17</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239C8-91B3-4517-B96E-6187ED7FDED1}" type="slidenum">
              <a:rPr lang="zh-TW" altLang="en-US" smtClean="0"/>
              <a:t>‹#›</a:t>
            </a:fld>
            <a:endParaRPr lang="zh-TW" altLang="en-US"/>
          </a:p>
        </p:txBody>
      </p:sp>
    </p:spTree>
    <p:extLst>
      <p:ext uri="{BB962C8B-B14F-4D97-AF65-F5344CB8AC3E}">
        <p14:creationId xmlns:p14="http://schemas.microsoft.com/office/powerpoint/2010/main" val="333724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a:spLocks noChangeArrowheads="1"/>
          </p:cNvSpPr>
          <p:nvPr/>
        </p:nvSpPr>
        <p:spPr bwMode="auto">
          <a:xfrm>
            <a:off x="251520" y="1772816"/>
            <a:ext cx="8496944" cy="2519363"/>
          </a:xfrm>
          <a:prstGeom prst="rect">
            <a:avLst/>
          </a:prstGeom>
          <a:noFill/>
          <a:ln>
            <a:noFill/>
          </a:ln>
          <a:effectLst>
            <a:outerShdw blurRad="63500" dist="20000" dir="5400000" rotWithShape="0">
              <a:srgbClr val="000000">
                <a:alpha val="37999"/>
              </a:srgbClr>
            </a:outerShdw>
          </a:effectLst>
          <a:extLst/>
        </p:spPr>
        <p:txBody>
          <a:bodyPr anchor="ctr"/>
          <a:lstStyle/>
          <a:p>
            <a:pPr algn="ctr">
              <a:lnSpc>
                <a:spcPts val="6700"/>
              </a:lnSpc>
              <a:defRPr/>
            </a:pPr>
            <a:r>
              <a:rPr lang="zh-TW" altLang="en-US" sz="4800" dirty="0" smtClean="0">
                <a:latin typeface="華康儷金黑" panose="020B0809000000000000" pitchFamily="49" charset="-120"/>
                <a:ea typeface="華康儷金黑" panose="020B0809000000000000" pitchFamily="49" charset="-120"/>
              </a:rPr>
              <a:t>族語的喪失與再生的契機</a:t>
            </a:r>
          </a:p>
          <a:p>
            <a:pPr algn="ctr">
              <a:lnSpc>
                <a:spcPts val="6700"/>
              </a:lnSpc>
              <a:spcBef>
                <a:spcPts val="600"/>
              </a:spcBef>
              <a:defRPr/>
            </a:pPr>
            <a:r>
              <a:rPr lang="zh-TW" altLang="en-US" sz="4000" dirty="0" smtClean="0">
                <a:solidFill>
                  <a:srgbClr val="663300"/>
                </a:solidFill>
                <a:latin typeface="微軟正黑體" panose="020B0604030504040204" pitchFamily="34" charset="-120"/>
                <a:ea typeface="微軟正黑體" panose="020B0604030504040204" pitchFamily="34" charset="-120"/>
              </a:rPr>
              <a:t>原轉會語言小組階段性報告</a:t>
            </a:r>
            <a:endParaRPr kumimoji="0" lang="en-US" altLang="zh-TW" sz="4000" dirty="0">
              <a:solidFill>
                <a:srgbClr val="663300"/>
              </a:solidFill>
              <a:latin typeface="微軟正黑體" pitchFamily="34" charset="-120"/>
              <a:ea typeface="微軟正黑體" pitchFamily="34" charset="-120"/>
            </a:endParaRPr>
          </a:p>
        </p:txBody>
      </p:sp>
      <p:sp>
        <p:nvSpPr>
          <p:cNvPr id="2051" name="副標題 4"/>
          <p:cNvSpPr txBox="1">
            <a:spLocks/>
          </p:cNvSpPr>
          <p:nvPr/>
        </p:nvSpPr>
        <p:spPr bwMode="auto">
          <a:xfrm>
            <a:off x="5795963" y="5300663"/>
            <a:ext cx="25193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6513" indent="-228600">
              <a:spcBef>
                <a:spcPct val="20000"/>
              </a:spcBef>
              <a:buFont typeface="Arial" charset="0"/>
              <a:buChar char="•"/>
              <a:defRPr sz="3200">
                <a:solidFill>
                  <a:schemeClr val="tx1"/>
                </a:solidFill>
                <a:latin typeface="Calibri" pitchFamily="34" charset="0"/>
                <a:ea typeface="新細明體" pitchFamily="18" charset="-120"/>
              </a:defRPr>
            </a:lvl1pPr>
            <a:lvl2pPr marL="742950" indent="-285750">
              <a:spcBef>
                <a:spcPct val="20000"/>
              </a:spcBef>
              <a:buFont typeface="Arial" charset="0"/>
              <a:buChar char="–"/>
              <a:defRPr sz="2800">
                <a:solidFill>
                  <a:schemeClr val="tx1"/>
                </a:solidFill>
                <a:latin typeface="Calibri" pitchFamily="34" charset="0"/>
                <a:ea typeface="新細明體" pitchFamily="18" charset="-120"/>
              </a:defRPr>
            </a:lvl2pPr>
            <a:lvl3pPr marL="1143000" indent="-228600">
              <a:spcBef>
                <a:spcPct val="20000"/>
              </a:spcBef>
              <a:buFont typeface="Arial" charset="0"/>
              <a:buChar char="•"/>
              <a:defRPr sz="2400">
                <a:solidFill>
                  <a:schemeClr val="tx1"/>
                </a:solidFill>
                <a:latin typeface="Calibri" pitchFamily="34" charset="0"/>
                <a:ea typeface="新細明體" pitchFamily="18" charset="-120"/>
              </a:defRPr>
            </a:lvl3pPr>
            <a:lvl4pPr marL="1600200" indent="-228600">
              <a:spcBef>
                <a:spcPct val="20000"/>
              </a:spcBef>
              <a:buFont typeface="Arial" charset="0"/>
              <a:buChar char="–"/>
              <a:defRPr sz="2000">
                <a:solidFill>
                  <a:schemeClr val="tx1"/>
                </a:solidFill>
                <a:latin typeface="Calibri" pitchFamily="34" charset="0"/>
                <a:ea typeface="新細明體" pitchFamily="18" charset="-120"/>
              </a:defRPr>
            </a:lvl4pPr>
            <a:lvl5pPr marL="2057400" indent="-228600">
              <a:spcBef>
                <a:spcPct val="20000"/>
              </a:spcBef>
              <a:buFont typeface="Arial" charset="0"/>
              <a:buChar char="»"/>
              <a:defRPr sz="2000">
                <a:solidFill>
                  <a:schemeClr val="tx1"/>
                </a:solidFill>
                <a:latin typeface="Calibri" pitchFamily="34" charset="0"/>
                <a:ea typeface="新細明體" pitchFamily="18" charset="-12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新細明體" pitchFamily="18" charset="-120"/>
              </a:defRPr>
            </a:lvl9pPr>
          </a:lstStyle>
          <a:p>
            <a:pPr eaLnBrk="1" hangingPunct="1">
              <a:spcBef>
                <a:spcPct val="0"/>
              </a:spcBef>
              <a:buClr>
                <a:schemeClr val="tx2"/>
              </a:buClr>
              <a:buSzPct val="80000"/>
              <a:buFontTx/>
              <a:buNone/>
            </a:pPr>
            <a:endParaRPr kumimoji="0" lang="en-US" altLang="zh-TW" sz="2400">
              <a:latin typeface="微軟正黑體" pitchFamily="34" charset="-120"/>
              <a:ea typeface="微軟正黑體" pitchFamily="34" charset="-120"/>
            </a:endParaRPr>
          </a:p>
        </p:txBody>
      </p:sp>
      <p:pic>
        <p:nvPicPr>
          <p:cNvPr id="2053" name="Picture 8" descr="U:\小組共同資料\名片資料\logo_ch.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3850" y="260350"/>
            <a:ext cx="3744913"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矩形 1"/>
          <p:cNvSpPr/>
          <p:nvPr/>
        </p:nvSpPr>
        <p:spPr>
          <a:xfrm>
            <a:off x="4329335" y="476672"/>
            <a:ext cx="2474913" cy="769938"/>
          </a:xfrm>
          <a:prstGeom prst="rect">
            <a:avLst/>
          </a:prstGeom>
          <a:solidFill>
            <a:schemeClr val="bg1"/>
          </a:solidFill>
        </p:spPr>
        <p:txBody>
          <a:bodyPr>
            <a:spAutoFit/>
          </a:bodyPr>
          <a:lstStyle/>
          <a:p>
            <a:pPr algn="ctr" eaLnBrk="1" hangingPunct="1">
              <a:defRPr/>
            </a:pPr>
            <a:r>
              <a:rPr kumimoji="0" lang="zh-TW" altLang="en-US" sz="4400" b="1" dirty="0">
                <a:solidFill>
                  <a:srgbClr val="663300"/>
                </a:solidFill>
                <a:latin typeface="微軟正黑體" panose="020B0604030504040204" pitchFamily="34" charset="-120"/>
                <a:ea typeface="微軟正黑體" panose="020B0604030504040204" pitchFamily="34" charset="-120"/>
              </a:rPr>
              <a:t>語言小組 </a:t>
            </a:r>
            <a:endParaRPr kumimoji="0" lang="en-US" altLang="zh-TW" sz="4400" b="1" dirty="0">
              <a:solidFill>
                <a:srgbClr val="663300"/>
              </a:solidFill>
              <a:latin typeface="微軟正黑體" panose="020B0604030504040204" pitchFamily="34" charset="-120"/>
              <a:ea typeface="微軟正黑體" panose="020B0604030504040204" pitchFamily="34" charset="-120"/>
            </a:endParaRPr>
          </a:p>
        </p:txBody>
      </p:sp>
      <p:sp>
        <p:nvSpPr>
          <p:cNvPr id="3" name="矩形 2"/>
          <p:cNvSpPr/>
          <p:nvPr/>
        </p:nvSpPr>
        <p:spPr>
          <a:xfrm>
            <a:off x="36512" y="4619802"/>
            <a:ext cx="9144000" cy="609398"/>
          </a:xfrm>
          <a:prstGeom prst="rect">
            <a:avLst/>
          </a:prstGeom>
        </p:spPr>
        <p:txBody>
          <a:bodyPr>
            <a:spAutoFit/>
          </a:bodyPr>
          <a:lstStyle/>
          <a:p>
            <a:pPr algn="ctr">
              <a:lnSpc>
                <a:spcPct val="120000"/>
              </a:lnSpc>
              <a:spcBef>
                <a:spcPts val="1200"/>
              </a:spcBef>
              <a:buSzPct val="85000"/>
              <a:defRPr/>
            </a:pPr>
            <a:r>
              <a:rPr kumimoji="0" lang="zh-TW" altLang="en-US" sz="2800" dirty="0" smtClean="0">
                <a:latin typeface="華康儷中宋" panose="02020509000000000000" pitchFamily="49" charset="-120"/>
                <a:ea typeface="華康儷中宋" panose="02020509000000000000" pitchFamily="49" charset="-120"/>
              </a:rPr>
              <a:t>召集人</a:t>
            </a:r>
            <a:r>
              <a:rPr kumimoji="0" lang="zh-TW" altLang="en-US" sz="2400" dirty="0" smtClean="0">
                <a:latin typeface="Times New Roman" panose="02020603050405020304" pitchFamily="18" charset="0"/>
                <a:ea typeface="微軟正黑體" panose="020B0604030504040204" pitchFamily="34" charset="-120"/>
                <a:cs typeface="Times New Roman" panose="02020603050405020304" pitchFamily="18" charset="0"/>
              </a:rPr>
              <a:t>│</a:t>
            </a:r>
            <a:r>
              <a:rPr kumimoji="0" lang="zh-TW" altLang="en-US" sz="2800" dirty="0" smtClean="0">
                <a:latin typeface="Times New Roman" panose="02020603050405020304" pitchFamily="18" charset="0"/>
                <a:ea typeface="微軟正黑體" panose="020B0604030504040204" pitchFamily="34" charset="-120"/>
                <a:cs typeface="Times New Roman" panose="02020603050405020304" pitchFamily="18" charset="0"/>
              </a:rPr>
              <a:t> </a:t>
            </a:r>
            <a:r>
              <a:rPr kumimoji="0" lang="en-US" altLang="zh-TW" sz="2800" dirty="0" err="1" smtClean="0">
                <a:latin typeface="Arial" panose="020B0604020202020204" pitchFamily="34" charset="0"/>
                <a:ea typeface="微軟正黑體" panose="020B0604030504040204" pitchFamily="34" charset="-120"/>
                <a:cs typeface="Arial" panose="020B0604020202020204" pitchFamily="34" charset="0"/>
              </a:rPr>
              <a:t>Masegeseg</a:t>
            </a:r>
            <a:r>
              <a:rPr kumimoji="0" lang="en-US" altLang="zh-TW" sz="2800" dirty="0" smtClean="0">
                <a:latin typeface="Arial" panose="020B0604020202020204" pitchFamily="34" charset="0"/>
                <a:ea typeface="微軟正黑體" panose="020B0604030504040204" pitchFamily="34" charset="-120"/>
                <a:cs typeface="Arial" panose="020B0604020202020204" pitchFamily="34" charset="0"/>
              </a:rPr>
              <a:t> </a:t>
            </a:r>
            <a:r>
              <a:rPr kumimoji="0" lang="en-US" altLang="zh-TW" sz="2800" dirty="0" err="1" smtClean="0">
                <a:latin typeface="Arial" panose="020B0604020202020204" pitchFamily="34" charset="0"/>
                <a:ea typeface="微軟正黑體" panose="020B0604030504040204" pitchFamily="34" charset="-120"/>
                <a:cs typeface="Arial" panose="020B0604020202020204" pitchFamily="34" charset="0"/>
              </a:rPr>
              <a:t>Z.Gadu</a:t>
            </a:r>
            <a:r>
              <a:rPr kumimoji="0" lang="zh-TW" altLang="en-US" sz="2800" dirty="0" smtClean="0">
                <a:latin typeface="Arial" panose="020B0604020202020204" pitchFamily="34" charset="0"/>
                <a:ea typeface="微軟正黑體" panose="020B0604030504040204" pitchFamily="34" charset="-120"/>
                <a:cs typeface="Arial" panose="020B0604020202020204" pitchFamily="34" charset="0"/>
              </a:rPr>
              <a:t> </a:t>
            </a:r>
            <a:r>
              <a:rPr kumimoji="0" lang="zh-TW" altLang="en-US" sz="2800" dirty="0" smtClean="0">
                <a:latin typeface="華康儷中宋" panose="02020509000000000000" pitchFamily="49" charset="-120"/>
                <a:ea typeface="華康儷中宋" panose="02020509000000000000" pitchFamily="49" charset="-120"/>
              </a:rPr>
              <a:t>童春發（</a:t>
            </a:r>
            <a:r>
              <a:rPr kumimoji="0" lang="zh-TW" altLang="en-US" sz="2800" dirty="0">
                <a:latin typeface="華康儷中宋" panose="02020509000000000000" pitchFamily="49" charset="-120"/>
                <a:ea typeface="華康儷中宋" panose="02020509000000000000" pitchFamily="49" charset="-120"/>
              </a:rPr>
              <a:t>排灣族）</a:t>
            </a:r>
            <a:endParaRPr kumimoji="0" lang="en-US" altLang="zh-TW" sz="2800" dirty="0">
              <a:latin typeface="華康儷中宋" panose="02020509000000000000" pitchFamily="49" charset="-120"/>
              <a:ea typeface="華康儷中宋" panose="02020509000000000000" pitchFamily="49" charset="-120"/>
            </a:endParaRPr>
          </a:p>
        </p:txBody>
      </p:sp>
      <p:sp>
        <p:nvSpPr>
          <p:cNvPr id="2057" name="矩形 3"/>
          <p:cNvSpPr>
            <a:spLocks noChangeArrowheads="1"/>
          </p:cNvSpPr>
          <p:nvPr/>
        </p:nvSpPr>
        <p:spPr bwMode="auto">
          <a:xfrm>
            <a:off x="3930650" y="5589240"/>
            <a:ext cx="135485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charset="0"/>
                <a:ea typeface="新細明體" pitchFamily="18" charset="-120"/>
              </a:defRPr>
            </a:lvl1pPr>
            <a:lvl2pPr marL="742950" indent="-285750">
              <a:defRPr kumimoji="1">
                <a:solidFill>
                  <a:schemeClr val="tx1"/>
                </a:solidFill>
                <a:latin typeface="Arial" charset="0"/>
                <a:ea typeface="新細明體" pitchFamily="18" charset="-120"/>
              </a:defRPr>
            </a:lvl2pPr>
            <a:lvl3pPr marL="1143000" indent="-228600">
              <a:defRPr kumimoji="1">
                <a:solidFill>
                  <a:schemeClr val="tx1"/>
                </a:solidFill>
                <a:latin typeface="Arial" charset="0"/>
                <a:ea typeface="新細明體" pitchFamily="18" charset="-120"/>
              </a:defRPr>
            </a:lvl3pPr>
            <a:lvl4pPr marL="1600200" indent="-228600">
              <a:defRPr kumimoji="1">
                <a:solidFill>
                  <a:schemeClr val="tx1"/>
                </a:solidFill>
                <a:latin typeface="Arial" charset="0"/>
                <a:ea typeface="新細明體" pitchFamily="18" charset="-120"/>
              </a:defRPr>
            </a:lvl4pPr>
            <a:lvl5pPr marL="2057400" indent="-22860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r>
              <a:rPr kumimoji="0" lang="en-US" altLang="zh-TW" dirty="0" smtClean="0">
                <a:latin typeface="Century Gothic" panose="020B0502020202020204" pitchFamily="34" charset="0"/>
                <a:ea typeface="微軟正黑體" pitchFamily="34" charset="-120"/>
                <a:cs typeface="Arial" panose="020B0604020202020204" pitchFamily="34" charset="0"/>
              </a:rPr>
              <a:t>2019.10.17</a:t>
            </a:r>
            <a:endParaRPr lang="zh-TW" altLang="en-US" dirty="0">
              <a:latin typeface="Century Gothic" panose="020B0502020202020204" pitchFamily="34" charset="0"/>
              <a:cs typeface="Arial" panose="020B0604020202020204" pitchFamily="34" charset="0"/>
            </a:endParaRPr>
          </a:p>
        </p:txBody>
      </p:sp>
      <p:sp>
        <p:nvSpPr>
          <p:cNvPr id="4" name="投影片編號版面配置區 3"/>
          <p:cNvSpPr>
            <a:spLocks noGrp="1"/>
          </p:cNvSpPr>
          <p:nvPr>
            <p:ph type="sldNum" sz="quarter" idx="12"/>
          </p:nvPr>
        </p:nvSpPr>
        <p:spPr>
          <a:xfrm>
            <a:off x="6804248" y="6309320"/>
            <a:ext cx="2133600" cy="365125"/>
          </a:xfrm>
        </p:spPr>
        <p:txBody>
          <a:bodyPr/>
          <a:lstStyle/>
          <a:p>
            <a:pPr>
              <a:defRPr/>
            </a:pPr>
            <a:fld id="{AF063ADB-F6C8-4005-9082-CB0FA6C87F2D}" type="slidenum">
              <a:rPr lang="zh-TW" altLang="en-US" sz="800" smtClean="0">
                <a:latin typeface="Arial" panose="020B0604020202020204" pitchFamily="34" charset="0"/>
                <a:cs typeface="Arial" panose="020B0604020202020204" pitchFamily="34" charset="0"/>
              </a:rPr>
              <a:pPr>
                <a:defRPr/>
              </a:pPr>
              <a:t>1</a:t>
            </a:fld>
            <a:endParaRPr lang="zh-TW" altLang="en-US" sz="800" dirty="0">
              <a:latin typeface="Arial" panose="020B0604020202020204" pitchFamily="34" charset="0"/>
              <a:cs typeface="Arial" panose="020B0604020202020204" pitchFamily="34" charset="0"/>
            </a:endParaRPr>
          </a:p>
        </p:txBody>
      </p:sp>
      <p:sp>
        <p:nvSpPr>
          <p:cNvPr id="10" name="矩形 3"/>
          <p:cNvSpPr>
            <a:spLocks noChangeArrowheads="1"/>
          </p:cNvSpPr>
          <p:nvPr/>
        </p:nvSpPr>
        <p:spPr bwMode="auto">
          <a:xfrm>
            <a:off x="2237043" y="188640"/>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kumimoji="1">
                <a:solidFill>
                  <a:schemeClr val="tx1"/>
                </a:solidFill>
                <a:latin typeface="Arial" charset="0"/>
                <a:ea typeface="新細明體" pitchFamily="18" charset="-120"/>
              </a:defRPr>
            </a:lvl1pPr>
            <a:lvl2pPr marL="742950" indent="-285750">
              <a:defRPr kumimoji="1">
                <a:solidFill>
                  <a:schemeClr val="tx1"/>
                </a:solidFill>
                <a:latin typeface="Arial" charset="0"/>
                <a:ea typeface="新細明體" pitchFamily="18" charset="-120"/>
              </a:defRPr>
            </a:lvl2pPr>
            <a:lvl3pPr marL="1143000" indent="-228600">
              <a:defRPr kumimoji="1">
                <a:solidFill>
                  <a:schemeClr val="tx1"/>
                </a:solidFill>
                <a:latin typeface="Arial" charset="0"/>
                <a:ea typeface="新細明體" pitchFamily="18" charset="-120"/>
              </a:defRPr>
            </a:lvl3pPr>
            <a:lvl4pPr marL="1600200" indent="-228600">
              <a:defRPr kumimoji="1">
                <a:solidFill>
                  <a:schemeClr val="tx1"/>
                </a:solidFill>
                <a:latin typeface="Arial" charset="0"/>
                <a:ea typeface="新細明體" pitchFamily="18" charset="-120"/>
              </a:defRPr>
            </a:lvl4pPr>
            <a:lvl5pPr marL="2057400" indent="-228600">
              <a:defRPr kumimoji="1">
                <a:solidFill>
                  <a:schemeClr val="tx1"/>
                </a:solidFill>
                <a:latin typeface="Arial" charset="0"/>
                <a:ea typeface="新細明體" pitchFamily="18" charset="-120"/>
              </a:defRPr>
            </a:lvl5pPr>
            <a:lvl6pPr marL="2514600" indent="-228600" eaLnBrk="0" fontAlgn="base" hangingPunct="0">
              <a:spcBef>
                <a:spcPct val="0"/>
              </a:spcBef>
              <a:spcAft>
                <a:spcPct val="0"/>
              </a:spcAft>
              <a:defRPr kumimoji="1">
                <a:solidFill>
                  <a:schemeClr val="tx1"/>
                </a:solidFill>
                <a:latin typeface="Arial" charset="0"/>
                <a:ea typeface="新細明體" pitchFamily="18" charset="-120"/>
              </a:defRPr>
            </a:lvl6pPr>
            <a:lvl7pPr marL="2971800" indent="-228600" eaLnBrk="0" fontAlgn="base" hangingPunct="0">
              <a:spcBef>
                <a:spcPct val="0"/>
              </a:spcBef>
              <a:spcAft>
                <a:spcPct val="0"/>
              </a:spcAft>
              <a:defRPr kumimoji="1">
                <a:solidFill>
                  <a:schemeClr val="tx1"/>
                </a:solidFill>
                <a:latin typeface="Arial" charset="0"/>
                <a:ea typeface="新細明體" pitchFamily="18" charset="-120"/>
              </a:defRPr>
            </a:lvl7pPr>
            <a:lvl8pPr marL="3429000" indent="-228600" eaLnBrk="0" fontAlgn="base" hangingPunct="0">
              <a:spcBef>
                <a:spcPct val="0"/>
              </a:spcBef>
              <a:spcAft>
                <a:spcPct val="0"/>
              </a:spcAft>
              <a:defRPr kumimoji="1">
                <a:solidFill>
                  <a:schemeClr val="tx1"/>
                </a:solidFill>
                <a:latin typeface="Arial" charset="0"/>
                <a:ea typeface="新細明體" pitchFamily="18" charset="-120"/>
              </a:defRPr>
            </a:lvl8pPr>
            <a:lvl9pPr marL="3886200" indent="-228600" eaLnBrk="0" fontAlgn="base" hangingPunct="0">
              <a:spcBef>
                <a:spcPct val="0"/>
              </a:spcBef>
              <a:spcAft>
                <a:spcPct val="0"/>
              </a:spcAft>
              <a:defRPr kumimoji="1">
                <a:solidFill>
                  <a:schemeClr val="tx1"/>
                </a:solidFill>
                <a:latin typeface="Arial" charset="0"/>
                <a:ea typeface="新細明體" pitchFamily="18" charset="-120"/>
              </a:defRPr>
            </a:lvl9pPr>
          </a:lstStyle>
          <a:p>
            <a:r>
              <a:rPr kumimoji="0" lang="zh-TW" altLang="en-US" dirty="0" smtClean="0">
                <a:latin typeface="華康儷中黑" panose="020B0509000000000000" pitchFamily="49" charset="-120"/>
                <a:ea typeface="華康儷中黑" panose="020B0509000000000000" pitchFamily="49" charset="-120"/>
              </a:rPr>
              <a:t>第 </a:t>
            </a:r>
            <a:r>
              <a:rPr kumimoji="0" lang="en-US" altLang="zh-TW" dirty="0" smtClean="0">
                <a:latin typeface="Arial" panose="020B0604020202020204" pitchFamily="34" charset="0"/>
                <a:ea typeface="華康儷中黑" panose="020B0509000000000000" pitchFamily="49" charset="-120"/>
                <a:cs typeface="Arial" panose="020B0604020202020204" pitchFamily="34" charset="0"/>
              </a:rPr>
              <a:t>11</a:t>
            </a:r>
            <a:r>
              <a:rPr kumimoji="0" lang="zh-TW" altLang="en-US" dirty="0" smtClean="0">
                <a:latin typeface="華康儷中黑" panose="020B0509000000000000" pitchFamily="49" charset="-120"/>
                <a:ea typeface="華康儷中黑" panose="020B0509000000000000" pitchFamily="49" charset="-120"/>
              </a:rPr>
              <a:t> 次</a:t>
            </a:r>
            <a:endParaRPr lang="zh-TW" altLang="en-US" dirty="0">
              <a:latin typeface="華康儷中黑" panose="020B0509000000000000" pitchFamily="49" charset="-120"/>
              <a:ea typeface="華康儷中黑" panose="020B0509000000000000" pitchFamily="49" charset="-120"/>
            </a:endParaRPr>
          </a:p>
        </p:txBody>
      </p:sp>
    </p:spTree>
    <p:extLst>
      <p:ext uri="{BB962C8B-B14F-4D97-AF65-F5344CB8AC3E}">
        <p14:creationId xmlns:p14="http://schemas.microsoft.com/office/powerpoint/2010/main" val="8719224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標題 1"/>
          <p:cNvSpPr>
            <a:spLocks noGrp="1"/>
          </p:cNvSpPr>
          <p:nvPr>
            <p:ph type="title"/>
          </p:nvPr>
        </p:nvSpPr>
        <p:spPr>
          <a:xfrm>
            <a:off x="1979712" y="782216"/>
            <a:ext cx="5184576" cy="990600"/>
          </a:xfrm>
        </p:spPr>
        <p:txBody>
          <a:bodyPr>
            <a:normAutofit fontScale="90000"/>
          </a:bodyPr>
          <a:lstStyle/>
          <a:p>
            <a:r>
              <a:rPr lang="zh-TW" altLang="en-US" dirty="0" smtClean="0">
                <a:latin typeface="華康魏碑體" panose="03000709000000000000" pitchFamily="65" charset="-120"/>
                <a:ea typeface="華康魏碑體" panose="03000709000000000000" pitchFamily="65" charset="-120"/>
              </a:rPr>
              <a:t>簡報結束</a:t>
            </a:r>
            <a:r>
              <a:rPr lang="en-US" altLang="zh-TW" dirty="0">
                <a:latin typeface="華康魏碑體" panose="03000709000000000000" pitchFamily="65" charset="-120"/>
                <a:ea typeface="華康魏碑體" panose="03000709000000000000" pitchFamily="65" charset="-120"/>
              </a:rPr>
              <a:t>‧</a:t>
            </a:r>
            <a:r>
              <a:rPr lang="zh-TW" altLang="en-US" dirty="0" smtClean="0">
                <a:latin typeface="華康魏碑體" panose="03000709000000000000" pitchFamily="65" charset="-120"/>
                <a:ea typeface="華康魏碑體" panose="03000709000000000000" pitchFamily="65" charset="-120"/>
              </a:rPr>
              <a:t>敬請指教</a:t>
            </a:r>
          </a:p>
        </p:txBody>
      </p:sp>
      <p:pic>
        <p:nvPicPr>
          <p:cNvPr id="19459" name="圖片 8" descr="真相和解圖示.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2286423"/>
            <a:ext cx="3427080" cy="2857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標題 1"/>
          <p:cNvSpPr txBox="1">
            <a:spLocks/>
          </p:cNvSpPr>
          <p:nvPr/>
        </p:nvSpPr>
        <p:spPr bwMode="auto">
          <a:xfrm>
            <a:off x="467544" y="2526979"/>
            <a:ext cx="4752528" cy="2376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新細明體" charset="0"/>
              </a:defRPr>
            </a:lvl1pPr>
            <a:lvl2pPr algn="ctr" rtl="0" eaLnBrk="0" fontAlgn="base" hangingPunct="0">
              <a:spcBef>
                <a:spcPct val="0"/>
              </a:spcBef>
              <a:spcAft>
                <a:spcPct val="0"/>
              </a:spcAft>
              <a:defRPr sz="4400">
                <a:solidFill>
                  <a:schemeClr val="tx1"/>
                </a:solidFill>
                <a:latin typeface="Calibri" pitchFamily="34" charset="0"/>
                <a:ea typeface="新細明體" pitchFamily="18" charset="-120"/>
                <a:cs typeface="新細明體" charset="0"/>
              </a:defRPr>
            </a:lvl2pPr>
            <a:lvl3pPr algn="ctr" rtl="0" eaLnBrk="0" fontAlgn="base" hangingPunct="0">
              <a:spcBef>
                <a:spcPct val="0"/>
              </a:spcBef>
              <a:spcAft>
                <a:spcPct val="0"/>
              </a:spcAft>
              <a:defRPr sz="4400">
                <a:solidFill>
                  <a:schemeClr val="tx1"/>
                </a:solidFill>
                <a:latin typeface="Calibri" pitchFamily="34" charset="0"/>
                <a:ea typeface="新細明體" pitchFamily="18" charset="-120"/>
                <a:cs typeface="新細明體" charset="0"/>
              </a:defRPr>
            </a:lvl3pPr>
            <a:lvl4pPr algn="ctr" rtl="0" eaLnBrk="0" fontAlgn="base" hangingPunct="0">
              <a:spcBef>
                <a:spcPct val="0"/>
              </a:spcBef>
              <a:spcAft>
                <a:spcPct val="0"/>
              </a:spcAft>
              <a:defRPr sz="4400">
                <a:solidFill>
                  <a:schemeClr val="tx1"/>
                </a:solidFill>
                <a:latin typeface="Calibri" pitchFamily="34" charset="0"/>
                <a:ea typeface="新細明體" pitchFamily="18" charset="-120"/>
                <a:cs typeface="新細明體" charset="0"/>
              </a:defRPr>
            </a:lvl4pPr>
            <a:lvl5pPr algn="ctr" rtl="0" eaLnBrk="0" fontAlgn="base" hangingPunct="0">
              <a:spcBef>
                <a:spcPct val="0"/>
              </a:spcBef>
              <a:spcAft>
                <a:spcPct val="0"/>
              </a:spcAft>
              <a:defRPr sz="4400">
                <a:solidFill>
                  <a:schemeClr val="tx1"/>
                </a:solidFill>
                <a:latin typeface="Calibri" pitchFamily="34" charset="0"/>
                <a:ea typeface="新細明體" pitchFamily="18" charset="-120"/>
                <a:cs typeface="新細明體" charset="0"/>
              </a:defRPr>
            </a:lvl5pPr>
            <a:lvl6pPr marL="457200" algn="ctr" rtl="0" fontAlgn="base">
              <a:spcBef>
                <a:spcPct val="0"/>
              </a:spcBef>
              <a:spcAft>
                <a:spcPct val="0"/>
              </a:spcAft>
              <a:defRPr sz="4400">
                <a:solidFill>
                  <a:schemeClr val="tx1"/>
                </a:solidFill>
                <a:latin typeface="Calibri" pitchFamily="34" charset="0"/>
                <a:ea typeface="新細明體" pitchFamily="18" charset="-120"/>
              </a:defRPr>
            </a:lvl6pPr>
            <a:lvl7pPr marL="914400" algn="ctr" rtl="0" fontAlgn="base">
              <a:spcBef>
                <a:spcPct val="0"/>
              </a:spcBef>
              <a:spcAft>
                <a:spcPct val="0"/>
              </a:spcAft>
              <a:defRPr sz="4400">
                <a:solidFill>
                  <a:schemeClr val="tx1"/>
                </a:solidFill>
                <a:latin typeface="Calibri" pitchFamily="34" charset="0"/>
                <a:ea typeface="新細明體" pitchFamily="18" charset="-120"/>
              </a:defRPr>
            </a:lvl7pPr>
            <a:lvl8pPr marL="1371600" algn="ctr" rtl="0" fontAlgn="base">
              <a:spcBef>
                <a:spcPct val="0"/>
              </a:spcBef>
              <a:spcAft>
                <a:spcPct val="0"/>
              </a:spcAft>
              <a:defRPr sz="4400">
                <a:solidFill>
                  <a:schemeClr val="tx1"/>
                </a:solidFill>
                <a:latin typeface="Calibri" pitchFamily="34" charset="0"/>
                <a:ea typeface="新細明體" pitchFamily="18" charset="-120"/>
              </a:defRPr>
            </a:lvl8pPr>
            <a:lvl9pPr marL="1828800" algn="ctr" rtl="0" fontAlgn="base">
              <a:spcBef>
                <a:spcPct val="0"/>
              </a:spcBef>
              <a:spcAft>
                <a:spcPct val="0"/>
              </a:spcAft>
              <a:defRPr sz="4400">
                <a:solidFill>
                  <a:schemeClr val="tx1"/>
                </a:solidFill>
                <a:latin typeface="Calibri" pitchFamily="34" charset="0"/>
                <a:ea typeface="新細明體" pitchFamily="18" charset="-120"/>
              </a:defRPr>
            </a:lvl9pPr>
          </a:lstStyle>
          <a:p>
            <a:pPr algn="l">
              <a:lnSpc>
                <a:spcPts val="6600"/>
              </a:lnSpc>
            </a:pPr>
            <a:r>
              <a:rPr lang="en-US" altLang="zh-TW" sz="4800" dirty="0" err="1" smtClean="0">
                <a:latin typeface="Arial" panose="020B0604020202020204" pitchFamily="34" charset="0"/>
                <a:cs typeface="Arial" panose="020B0604020202020204" pitchFamily="34" charset="0"/>
              </a:rPr>
              <a:t>Maljimalji</a:t>
            </a:r>
            <a:r>
              <a:rPr lang="zh-TW" altLang="en-US" dirty="0" smtClean="0"/>
              <a:t> </a:t>
            </a:r>
            <a:r>
              <a:rPr lang="zh-TW" altLang="en-US" sz="1600" dirty="0" smtClean="0">
                <a:latin typeface="華康儷中黑" panose="020B0509000000000000" pitchFamily="49" charset="-120"/>
                <a:ea typeface="華康儷中黑" panose="020B0509000000000000" pitchFamily="49" charset="-120"/>
              </a:rPr>
              <a:t>謝謝</a:t>
            </a:r>
            <a:r>
              <a:rPr lang="zh-TW" altLang="en-US" sz="1600" dirty="0">
                <a:latin typeface="華康儷中黑" panose="020B0509000000000000" pitchFamily="49" charset="-120"/>
                <a:ea typeface="華康儷中黑" panose="020B0509000000000000" pitchFamily="49" charset="-120"/>
              </a:rPr>
              <a:t>您很</a:t>
            </a:r>
            <a:r>
              <a:rPr lang="zh-TW" altLang="en-US" sz="1600" dirty="0" smtClean="0">
                <a:latin typeface="華康儷中黑" panose="020B0509000000000000" pitchFamily="49" charset="-120"/>
                <a:ea typeface="華康儷中黑" panose="020B0509000000000000" pitchFamily="49" charset="-120"/>
              </a:rPr>
              <a:t>特別</a:t>
            </a:r>
            <a:endParaRPr lang="en-US" altLang="zh-TW" sz="1600" dirty="0">
              <a:latin typeface="華康儷中黑" panose="020B0509000000000000" pitchFamily="49" charset="-120"/>
              <a:ea typeface="華康儷中黑" panose="020B0509000000000000" pitchFamily="49" charset="-120"/>
            </a:endParaRPr>
          </a:p>
          <a:p>
            <a:pPr algn="l">
              <a:lnSpc>
                <a:spcPts val="6600"/>
              </a:lnSpc>
            </a:pPr>
            <a:r>
              <a:rPr lang="en-US" altLang="zh-TW" sz="4800" dirty="0" err="1">
                <a:latin typeface="Arial" panose="020B0604020202020204" pitchFamily="34" charset="0"/>
                <a:cs typeface="Arial" panose="020B0604020202020204" pitchFamily="34" charset="0"/>
              </a:rPr>
              <a:t>Masalu</a:t>
            </a:r>
            <a:r>
              <a:rPr lang="en-US" altLang="zh-TW" dirty="0"/>
              <a:t> </a:t>
            </a:r>
            <a:r>
              <a:rPr lang="zh-TW" altLang="en-US" sz="1600" dirty="0">
                <a:latin typeface="華康儷中黑" panose="020B0509000000000000" pitchFamily="49" charset="-120"/>
                <a:ea typeface="華康儷中黑" panose="020B0509000000000000" pitchFamily="49" charset="-120"/>
              </a:rPr>
              <a:t>謝謝我相信您</a:t>
            </a:r>
            <a:endParaRPr lang="en-US" altLang="zh-TW" sz="1600" dirty="0">
              <a:latin typeface="華康儷中黑" panose="020B0509000000000000" pitchFamily="49" charset="-120"/>
              <a:ea typeface="華康儷中黑" panose="020B0509000000000000" pitchFamily="49" charset="-120"/>
            </a:endParaRPr>
          </a:p>
          <a:p>
            <a:pPr algn="l">
              <a:lnSpc>
                <a:spcPts val="6600"/>
              </a:lnSpc>
            </a:pPr>
            <a:r>
              <a:rPr lang="it-IT" altLang="zh-TW" sz="4800" dirty="0">
                <a:latin typeface="Arial" panose="020B0604020202020204" pitchFamily="34" charset="0"/>
                <a:cs typeface="Arial" panose="020B0604020202020204" pitchFamily="34" charset="0"/>
              </a:rPr>
              <a:t>Pina'alevan</a:t>
            </a:r>
            <a:r>
              <a:rPr lang="en-US" altLang="zh-TW" dirty="0" smtClean="0">
                <a:latin typeface="微軟正黑體" panose="020B0604030504040204" pitchFamily="34" charset="-120"/>
                <a:ea typeface="微軟正黑體" panose="020B0604030504040204" pitchFamily="34" charset="-120"/>
              </a:rPr>
              <a:t> </a:t>
            </a:r>
            <a:r>
              <a:rPr lang="zh-TW" altLang="en-US" sz="1600" dirty="0">
                <a:latin typeface="華康儷中黑" panose="020B0509000000000000" pitchFamily="49" charset="-120"/>
                <a:ea typeface="華康儷中黑" panose="020B0509000000000000" pitchFamily="49" charset="-120"/>
              </a:rPr>
              <a:t>謝謝榮耀歸您</a:t>
            </a:r>
            <a:endParaRPr lang="en-US" altLang="zh-TW" sz="1600" dirty="0">
              <a:latin typeface="華康儷中黑" panose="020B0509000000000000" pitchFamily="49" charset="-120"/>
              <a:ea typeface="華康儷中黑" panose="020B0509000000000000" pitchFamily="49" charset="-120"/>
            </a:endParaRPr>
          </a:p>
        </p:txBody>
      </p:sp>
      <p:sp>
        <p:nvSpPr>
          <p:cNvPr id="3" name="矩形 2"/>
          <p:cNvSpPr/>
          <p:nvPr/>
        </p:nvSpPr>
        <p:spPr>
          <a:xfrm>
            <a:off x="323528" y="1835532"/>
            <a:ext cx="8494633" cy="369332"/>
          </a:xfrm>
          <a:prstGeom prst="rect">
            <a:avLst/>
          </a:prstGeom>
        </p:spPr>
        <p:txBody>
          <a:bodyPr wrap="none">
            <a:spAutoFit/>
          </a:bodyPr>
          <a:lstStyle/>
          <a:p>
            <a:r>
              <a:rPr lang="zh-TW" altLang="en-US" dirty="0" smtClean="0">
                <a:latin typeface="華康儷中宋" panose="02020509000000000000" pitchFamily="49" charset="-120"/>
                <a:ea typeface="華康儷中宋" panose="02020509000000000000" pitchFamily="49" charset="-120"/>
              </a:rPr>
              <a:t>感謝所有的受訪者及協助語言小組工作的</a:t>
            </a:r>
            <a:r>
              <a:rPr lang="zh-TW" altLang="en-US" dirty="0">
                <a:latin typeface="華康儷中宋" panose="02020509000000000000" pitchFamily="49" charset="-120"/>
                <a:ea typeface="華康儷中宋" panose="02020509000000000000" pitchFamily="49" charset="-120"/>
              </a:rPr>
              <a:t>原民</a:t>
            </a:r>
            <a:r>
              <a:rPr lang="zh-TW" altLang="en-US" dirty="0" smtClean="0">
                <a:latin typeface="華康儷中宋" panose="02020509000000000000" pitchFamily="49" charset="-120"/>
                <a:ea typeface="華康儷中宋" panose="02020509000000000000" pitchFamily="49" charset="-120"/>
              </a:rPr>
              <a:t>會、</a:t>
            </a:r>
            <a:r>
              <a:rPr lang="zh-TW" altLang="en-US" dirty="0">
                <a:latin typeface="華康儷中宋" panose="02020509000000000000" pitchFamily="49" charset="-120"/>
                <a:ea typeface="華康儷中宋" panose="02020509000000000000" pitchFamily="49" charset="-120"/>
              </a:rPr>
              <a:t>教育部、文化部等</a:t>
            </a:r>
            <a:r>
              <a:rPr lang="zh-TW" altLang="en-US" dirty="0" smtClean="0">
                <a:latin typeface="華康儷中宋" panose="02020509000000000000" pitchFamily="49" charset="-120"/>
                <a:ea typeface="華康儷中宋" panose="02020509000000000000" pitchFamily="49" charset="-120"/>
              </a:rPr>
              <a:t>諸多機關單位</a:t>
            </a:r>
            <a:endParaRPr lang="zh-TW" altLang="en-US" dirty="0">
              <a:latin typeface="華康儷中宋" panose="02020509000000000000" pitchFamily="49" charset="-120"/>
              <a:ea typeface="華康儷中宋" panose="02020509000000000000" pitchFamily="49" charset="-120"/>
            </a:endParaRPr>
          </a:p>
        </p:txBody>
      </p:sp>
      <p:sp>
        <p:nvSpPr>
          <p:cNvPr id="2" name="投影片編號版面配置區 1"/>
          <p:cNvSpPr>
            <a:spLocks noGrp="1"/>
          </p:cNvSpPr>
          <p:nvPr>
            <p:ph type="sldNum" sz="quarter" idx="12"/>
          </p:nvPr>
        </p:nvSpPr>
        <p:spPr>
          <a:xfrm>
            <a:off x="6804248"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10</a:t>
            </a:fld>
            <a:endParaRPr lang="zh-TW"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20574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直線接點 34"/>
          <p:cNvCxnSpPr/>
          <p:nvPr/>
        </p:nvCxnSpPr>
        <p:spPr>
          <a:xfrm flipH="1">
            <a:off x="4674673" y="3991276"/>
            <a:ext cx="1" cy="232733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0" name="群組 29"/>
          <p:cNvGrpSpPr/>
          <p:nvPr/>
        </p:nvGrpSpPr>
        <p:grpSpPr>
          <a:xfrm>
            <a:off x="-1548680" y="-156819"/>
            <a:ext cx="11068746" cy="7666190"/>
            <a:chOff x="-1481902" y="-156819"/>
            <a:chExt cx="11068746" cy="7666190"/>
          </a:xfrm>
          <a:effectLst>
            <a:outerShdw blurRad="50800" dist="38100" dir="2700000" algn="tl" rotWithShape="0">
              <a:prstClr val="black">
                <a:alpha val="40000"/>
              </a:prstClr>
            </a:outerShdw>
          </a:effectLst>
        </p:grpSpPr>
        <p:sp>
          <p:nvSpPr>
            <p:cNvPr id="24" name="矩形 23"/>
            <p:cNvSpPr/>
            <p:nvPr/>
          </p:nvSpPr>
          <p:spPr>
            <a:xfrm flipH="1">
              <a:off x="3281085" y="2964028"/>
              <a:ext cx="6059131" cy="883232"/>
            </a:xfrm>
            <a:prstGeom prst="rect">
              <a:avLst/>
            </a:prstGeom>
            <a:solidFill>
              <a:srgbClr val="BCEB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25" name="直角三角形 24"/>
            <p:cNvSpPr/>
            <p:nvPr/>
          </p:nvSpPr>
          <p:spPr>
            <a:xfrm flipH="1" flipV="1">
              <a:off x="4342065" y="3589955"/>
              <a:ext cx="5244779" cy="3775400"/>
            </a:xfrm>
            <a:prstGeom prst="rtTriangle">
              <a:avLst/>
            </a:prstGeom>
            <a:solidFill>
              <a:srgbClr val="BCEB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26" name="直角三角形 25"/>
            <p:cNvSpPr/>
            <p:nvPr/>
          </p:nvSpPr>
          <p:spPr>
            <a:xfrm flipH="1">
              <a:off x="4365525" y="-156819"/>
              <a:ext cx="4888772" cy="3562463"/>
            </a:xfrm>
            <a:prstGeom prst="rtTriangle">
              <a:avLst/>
            </a:prstGeom>
            <a:solidFill>
              <a:srgbClr val="BCEB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23" name="矩形 22"/>
            <p:cNvSpPr/>
            <p:nvPr/>
          </p:nvSpPr>
          <p:spPr>
            <a:xfrm>
              <a:off x="-1481902" y="3108044"/>
              <a:ext cx="6059131" cy="88323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19" name="直角三角形 18"/>
            <p:cNvSpPr/>
            <p:nvPr/>
          </p:nvSpPr>
          <p:spPr>
            <a:xfrm flipV="1">
              <a:off x="-210630" y="3733971"/>
              <a:ext cx="5244779" cy="3775400"/>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sp>
          <p:nvSpPr>
            <p:cNvPr id="18" name="直角三角形 17"/>
            <p:cNvSpPr/>
            <p:nvPr/>
          </p:nvSpPr>
          <p:spPr>
            <a:xfrm>
              <a:off x="-46971" y="-99392"/>
              <a:ext cx="5493526" cy="3562463"/>
            </a:xfrm>
            <a:prstGeom prst="rtTriangl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dirty="0"/>
            </a:p>
          </p:txBody>
        </p:sp>
      </p:grpSp>
      <p:sp>
        <p:nvSpPr>
          <p:cNvPr id="29" name="弧形 28"/>
          <p:cNvSpPr/>
          <p:nvPr/>
        </p:nvSpPr>
        <p:spPr>
          <a:xfrm flipH="1">
            <a:off x="1642554" y="3991276"/>
            <a:ext cx="1296144" cy="2030012"/>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27" name="文字方塊 26"/>
          <p:cNvSpPr txBox="1"/>
          <p:nvPr/>
        </p:nvSpPr>
        <p:spPr>
          <a:xfrm>
            <a:off x="1300331" y="4365104"/>
            <a:ext cx="1608133" cy="369332"/>
          </a:xfrm>
          <a:prstGeom prst="rect">
            <a:avLst/>
          </a:prstGeom>
          <a:solidFill>
            <a:schemeClr val="bg1">
              <a:lumMod val="85000"/>
            </a:schemeClr>
          </a:solidFill>
          <a:effectLst>
            <a:outerShdw blurRad="50800" dist="38100" dir="2700000" algn="tl" rotWithShape="0">
              <a:prstClr val="black">
                <a:alpha val="40000"/>
              </a:prstClr>
            </a:outerShdw>
          </a:effectLst>
        </p:spPr>
        <p:txBody>
          <a:bodyPr wrap="none" rtlCol="0">
            <a:spAutoFit/>
          </a:bodyPr>
          <a:lstStyle/>
          <a:p>
            <a:r>
              <a:rPr lang="zh-TW" altLang="en-US" dirty="0" smtClean="0">
                <a:latin typeface="華康超明體" panose="02020C09000000000000" pitchFamily="49" charset="-120"/>
                <a:ea typeface="華康超明體" panose="02020C09000000000000" pitchFamily="49" charset="-120"/>
              </a:rPr>
              <a:t>喪失文化認同</a:t>
            </a:r>
            <a:endParaRPr lang="zh-TW" altLang="en-US" dirty="0">
              <a:latin typeface="華康超明體" panose="02020C09000000000000" pitchFamily="49" charset="-120"/>
              <a:ea typeface="華康超明體" panose="02020C09000000000000" pitchFamily="49" charset="-120"/>
            </a:endParaRPr>
          </a:p>
        </p:txBody>
      </p:sp>
      <p:sp>
        <p:nvSpPr>
          <p:cNvPr id="28" name="文字方塊 27"/>
          <p:cNvSpPr txBox="1"/>
          <p:nvPr/>
        </p:nvSpPr>
        <p:spPr>
          <a:xfrm>
            <a:off x="1115616" y="5003884"/>
            <a:ext cx="1608133" cy="369332"/>
          </a:xfrm>
          <a:prstGeom prst="rect">
            <a:avLst/>
          </a:prstGeom>
          <a:solidFill>
            <a:schemeClr val="bg1">
              <a:lumMod val="75000"/>
            </a:schemeClr>
          </a:solidFill>
          <a:effectLst>
            <a:outerShdw blurRad="50800" dist="38100" dir="2700000" algn="tl" rotWithShape="0">
              <a:prstClr val="black">
                <a:alpha val="40000"/>
              </a:prstClr>
            </a:outerShdw>
          </a:effectLst>
        </p:spPr>
        <p:txBody>
          <a:bodyPr wrap="none" rtlCol="0">
            <a:spAutoFit/>
          </a:bodyPr>
          <a:lstStyle/>
          <a:p>
            <a:r>
              <a:rPr lang="zh-TW" altLang="en-US" dirty="0" smtClean="0">
                <a:latin typeface="華康超明體" panose="02020C09000000000000" pitchFamily="49" charset="-120"/>
                <a:ea typeface="華康超明體" panose="02020C09000000000000" pitchFamily="49" charset="-120"/>
              </a:rPr>
              <a:t>喪失族群意識</a:t>
            </a:r>
            <a:endParaRPr lang="zh-TW" altLang="en-US" dirty="0">
              <a:latin typeface="華康超明體" panose="02020C09000000000000" pitchFamily="49" charset="-120"/>
              <a:ea typeface="華康超明體" panose="02020C09000000000000" pitchFamily="49" charset="-120"/>
            </a:endParaRPr>
          </a:p>
        </p:txBody>
      </p:sp>
      <p:sp>
        <p:nvSpPr>
          <p:cNvPr id="15" name="文字方塊 14">
            <a:extLst>
              <a:ext uri="{FF2B5EF4-FFF2-40B4-BE49-F238E27FC236}">
                <a16:creationId xmlns="" xmlns:a16="http://schemas.microsoft.com/office/drawing/2014/main" id="{71FFAE02-E1D8-904F-AA31-FE304AF156A4}"/>
              </a:ext>
            </a:extLst>
          </p:cNvPr>
          <p:cNvSpPr txBox="1"/>
          <p:nvPr/>
        </p:nvSpPr>
        <p:spPr>
          <a:xfrm>
            <a:off x="913122" y="1126005"/>
            <a:ext cx="634544" cy="1425833"/>
          </a:xfrm>
          <a:prstGeom prst="roundRect">
            <a:avLst>
              <a:gd name="adj" fmla="val 30624"/>
            </a:avLst>
          </a:prstGeom>
          <a:solidFill>
            <a:schemeClr val="bg1">
              <a:lumMod val="75000"/>
            </a:schemeClr>
          </a:solidFill>
          <a:ln w="28575">
            <a:solidFill>
              <a:schemeClr val="bg1"/>
            </a:solidFill>
          </a:ln>
          <a:effectLst>
            <a:outerShdw blurRad="50800" dist="38100" dir="2700000" algn="tl" rotWithShape="0">
              <a:prstClr val="black">
                <a:alpha val="40000"/>
              </a:prstClr>
            </a:outerShdw>
          </a:effectLst>
        </p:spPr>
        <p:txBody>
          <a:bodyPr vert="eaVert" wrap="square" rtlCol="0">
            <a:spAutoFit/>
          </a:bodyPr>
          <a:lstStyle/>
          <a:p>
            <a:pPr algn="ctr"/>
            <a:r>
              <a:rPr lang="zh-TW" altLang="en-US" sz="2200" dirty="0" smtClean="0">
                <a:latin typeface="華康魏碑體" panose="03000709000000000000" pitchFamily="65" charset="-120"/>
                <a:ea typeface="華康魏碑體" panose="03000709000000000000" pitchFamily="65" charset="-120"/>
              </a:rPr>
              <a:t>荷治清領</a:t>
            </a:r>
            <a:endParaRPr lang="en-US" altLang="zh-TW" sz="2200" dirty="0">
              <a:latin typeface="華康魏碑體" panose="03000709000000000000" pitchFamily="65" charset="-120"/>
              <a:ea typeface="華康魏碑體" panose="03000709000000000000" pitchFamily="65" charset="-120"/>
            </a:endParaRPr>
          </a:p>
        </p:txBody>
      </p:sp>
      <p:sp>
        <p:nvSpPr>
          <p:cNvPr id="31" name="文字方塊 30">
            <a:extLst>
              <a:ext uri="{FF2B5EF4-FFF2-40B4-BE49-F238E27FC236}">
                <a16:creationId xmlns="" xmlns:a16="http://schemas.microsoft.com/office/drawing/2014/main" id="{71FFAE02-E1D8-904F-AA31-FE304AF156A4}"/>
              </a:ext>
            </a:extLst>
          </p:cNvPr>
          <p:cNvSpPr txBox="1"/>
          <p:nvPr/>
        </p:nvSpPr>
        <p:spPr>
          <a:xfrm>
            <a:off x="4139952" y="116632"/>
            <a:ext cx="1069445" cy="2420600"/>
          </a:xfrm>
          <a:prstGeom prst="roundRect">
            <a:avLst>
              <a:gd name="adj" fmla="val 30624"/>
            </a:avLst>
          </a:prstGeom>
          <a:solidFill>
            <a:schemeClr val="accent4">
              <a:lumMod val="60000"/>
              <a:lumOff val="40000"/>
            </a:schemeClr>
          </a:solidFill>
          <a:ln w="28575">
            <a:solidFill>
              <a:schemeClr val="bg1"/>
            </a:solidFill>
          </a:ln>
          <a:effectLst>
            <a:outerShdw blurRad="50800" dist="38100" dir="2700000" algn="tl" rotWithShape="0">
              <a:prstClr val="black">
                <a:alpha val="40000"/>
              </a:prstClr>
            </a:outerShdw>
          </a:effectLst>
        </p:spPr>
        <p:txBody>
          <a:bodyPr wrap="square" rtlCol="0" anchor="ctr">
            <a:spAutoFit/>
          </a:bodyPr>
          <a:lstStyle/>
          <a:p>
            <a:pPr algn="ctr"/>
            <a:r>
              <a:rPr lang="zh-TW" altLang="en-US" sz="2000" dirty="0" smtClean="0">
                <a:latin typeface="華康正顏楷體W5" panose="03000509000000000000" pitchFamily="65" charset="-120"/>
                <a:ea typeface="華康正顏楷體W5" panose="03000509000000000000" pitchFamily="65" charset="-120"/>
              </a:rPr>
              <a:t>本土語言文化之</a:t>
            </a:r>
            <a:r>
              <a:rPr lang="en-US" altLang="zh-TW" sz="2000" dirty="0" smtClean="0">
                <a:latin typeface="華康正顏楷體W5" panose="03000509000000000000" pitchFamily="65" charset="-120"/>
                <a:ea typeface="華康正顏楷體W5" panose="03000509000000000000" pitchFamily="65" charset="-120"/>
              </a:rPr>
              <a:t/>
            </a:r>
            <a:br>
              <a:rPr lang="en-US" altLang="zh-TW" sz="2000" dirty="0" smtClean="0">
                <a:latin typeface="華康正顏楷體W5" panose="03000509000000000000" pitchFamily="65" charset="-120"/>
                <a:ea typeface="華康正顏楷體W5" panose="03000509000000000000" pitchFamily="65" charset="-120"/>
              </a:rPr>
            </a:br>
            <a:r>
              <a:rPr lang="zh-TW" altLang="en-US" sz="2000" dirty="0" smtClean="0">
                <a:latin typeface="華康正顏楷體W5" panose="03000509000000000000" pitchFamily="65" charset="-120"/>
                <a:ea typeface="華康正顏楷體W5" panose="03000509000000000000" pitchFamily="65" charset="-120"/>
              </a:rPr>
              <a:t>鬆土深根</a:t>
            </a:r>
            <a:endParaRPr lang="en-US" altLang="zh-TW" sz="2000" dirty="0" smtClean="0">
              <a:latin typeface="華康正顏楷體W5" panose="03000509000000000000" pitchFamily="65" charset="-120"/>
              <a:ea typeface="華康正顏楷體W5" panose="03000509000000000000" pitchFamily="65" charset="-120"/>
            </a:endParaRPr>
          </a:p>
          <a:p>
            <a:pPr algn="ctr"/>
            <a:r>
              <a:rPr lang="zh-TW" altLang="en-US" sz="2000" dirty="0">
                <a:latin typeface="華康正顏楷體W5" panose="03000509000000000000" pitchFamily="65" charset="-120"/>
                <a:ea typeface="華康正顏楷體W5" panose="03000509000000000000" pitchFamily="65" charset="-120"/>
              </a:rPr>
              <a:t>運動</a:t>
            </a:r>
            <a:endParaRPr lang="en-US" altLang="zh-TW" sz="2000" dirty="0" smtClean="0">
              <a:latin typeface="華康正顏楷體W5" panose="03000509000000000000" pitchFamily="65" charset="-120"/>
              <a:ea typeface="華康正顏楷體W5" panose="03000509000000000000" pitchFamily="65" charset="-120"/>
            </a:endParaRPr>
          </a:p>
        </p:txBody>
      </p:sp>
      <p:sp>
        <p:nvSpPr>
          <p:cNvPr id="32" name="文字方塊 31">
            <a:extLst>
              <a:ext uri="{FF2B5EF4-FFF2-40B4-BE49-F238E27FC236}">
                <a16:creationId xmlns="" xmlns:a16="http://schemas.microsoft.com/office/drawing/2014/main" id="{71FFAE02-E1D8-904F-AA31-FE304AF156A4}"/>
              </a:ext>
            </a:extLst>
          </p:cNvPr>
          <p:cNvSpPr txBox="1"/>
          <p:nvPr/>
        </p:nvSpPr>
        <p:spPr>
          <a:xfrm>
            <a:off x="7164288" y="778860"/>
            <a:ext cx="720080" cy="1691104"/>
          </a:xfrm>
          <a:prstGeom prst="roundRect">
            <a:avLst>
              <a:gd name="adj" fmla="val 30624"/>
            </a:avLst>
          </a:prstGeom>
          <a:solidFill>
            <a:srgbClr val="8DDDB1"/>
          </a:solidFill>
          <a:ln w="28575">
            <a:solidFill>
              <a:schemeClr val="bg1"/>
            </a:solidFill>
          </a:ln>
          <a:effectLst>
            <a:outerShdw blurRad="50800" dist="38100" dir="2700000" algn="tl" rotWithShape="0">
              <a:prstClr val="black">
                <a:alpha val="40000"/>
              </a:prstClr>
            </a:outerShdw>
          </a:effectLst>
        </p:spPr>
        <p:txBody>
          <a:bodyPr wrap="square" rtlCol="0" anchor="ctr">
            <a:spAutoFit/>
          </a:bodyPr>
          <a:lstStyle/>
          <a:p>
            <a:pPr algn="ctr"/>
            <a:r>
              <a:rPr lang="zh-TW" altLang="en-US" sz="2400" dirty="0" smtClean="0">
                <a:latin typeface="華康儷金黑" panose="020B0809000000000000" pitchFamily="49" charset="-120"/>
                <a:ea typeface="華康儷金黑" panose="020B0809000000000000" pitchFamily="49" charset="-120"/>
              </a:rPr>
              <a:t>大地共榮</a:t>
            </a:r>
            <a:endParaRPr lang="en-US" altLang="zh-TW" sz="2400" dirty="0" smtClean="0">
              <a:latin typeface="華康儷金黑" panose="020B0809000000000000" pitchFamily="49" charset="-120"/>
              <a:ea typeface="華康儷金黑" panose="020B0809000000000000" pitchFamily="49" charset="-120"/>
            </a:endParaRPr>
          </a:p>
        </p:txBody>
      </p:sp>
      <p:sp>
        <p:nvSpPr>
          <p:cNvPr id="33" name="文字方塊 32"/>
          <p:cNvSpPr txBox="1"/>
          <p:nvPr/>
        </p:nvSpPr>
        <p:spPr>
          <a:xfrm>
            <a:off x="3870607" y="4549770"/>
            <a:ext cx="1608133" cy="369332"/>
          </a:xfrm>
          <a:prstGeom prst="rect">
            <a:avLst/>
          </a:prstGeom>
          <a:solidFill>
            <a:schemeClr val="accent4">
              <a:lumMod val="60000"/>
              <a:lumOff val="40000"/>
            </a:schemeClr>
          </a:solidFill>
          <a:effectLst>
            <a:outerShdw blurRad="50800" dist="38100" dir="2700000" algn="tl" rotWithShape="0">
              <a:prstClr val="black">
                <a:alpha val="40000"/>
              </a:prstClr>
            </a:outerShdw>
          </a:effectLst>
        </p:spPr>
        <p:txBody>
          <a:bodyPr wrap="none" rtlCol="0">
            <a:spAutoFit/>
          </a:bodyPr>
          <a:lstStyle/>
          <a:p>
            <a:r>
              <a:rPr lang="zh-TW" altLang="en-US" dirty="0" smtClean="0">
                <a:latin typeface="華康超明體" panose="02020C09000000000000" pitchFamily="49" charset="-120"/>
                <a:ea typeface="華康超明體" panose="02020C09000000000000" pitchFamily="49" charset="-120"/>
              </a:rPr>
              <a:t>文化生命運動</a:t>
            </a:r>
            <a:endParaRPr lang="zh-TW" altLang="en-US" dirty="0">
              <a:latin typeface="華康超明體" panose="02020C09000000000000" pitchFamily="49" charset="-120"/>
              <a:ea typeface="華康超明體" panose="02020C09000000000000" pitchFamily="49" charset="-120"/>
            </a:endParaRPr>
          </a:p>
        </p:txBody>
      </p:sp>
      <p:sp>
        <p:nvSpPr>
          <p:cNvPr id="38" name="文字方塊 37"/>
          <p:cNvSpPr txBox="1"/>
          <p:nvPr/>
        </p:nvSpPr>
        <p:spPr>
          <a:xfrm>
            <a:off x="3899971" y="5283758"/>
            <a:ext cx="1608133" cy="369332"/>
          </a:xfrm>
          <a:prstGeom prst="rect">
            <a:avLst/>
          </a:prstGeom>
          <a:solidFill>
            <a:schemeClr val="accent4">
              <a:lumMod val="60000"/>
              <a:lumOff val="40000"/>
            </a:schemeClr>
          </a:solidFill>
          <a:effectLst>
            <a:outerShdw blurRad="50800" dist="38100" dir="2700000" algn="tl" rotWithShape="0">
              <a:prstClr val="black">
                <a:alpha val="40000"/>
              </a:prstClr>
            </a:outerShdw>
          </a:effectLst>
        </p:spPr>
        <p:txBody>
          <a:bodyPr wrap="none" rtlCol="0">
            <a:spAutoFit/>
          </a:bodyPr>
          <a:lstStyle/>
          <a:p>
            <a:r>
              <a:rPr lang="zh-TW" altLang="en-US" dirty="0">
                <a:latin typeface="華康超明體" panose="02020C09000000000000" pitchFamily="49" charset="-120"/>
                <a:ea typeface="華康超明體" panose="02020C09000000000000" pitchFamily="49" charset="-120"/>
              </a:rPr>
              <a:t>本土</a:t>
            </a:r>
            <a:r>
              <a:rPr lang="zh-TW" altLang="en-US" dirty="0" smtClean="0">
                <a:latin typeface="華康超明體" panose="02020C09000000000000" pitchFamily="49" charset="-120"/>
                <a:ea typeface="華康超明體" panose="02020C09000000000000" pitchFamily="49" charset="-120"/>
              </a:rPr>
              <a:t>意識教育</a:t>
            </a:r>
            <a:endParaRPr lang="zh-TW" altLang="en-US" dirty="0">
              <a:latin typeface="華康超明體" panose="02020C09000000000000" pitchFamily="49" charset="-120"/>
              <a:ea typeface="華康超明體" panose="02020C09000000000000" pitchFamily="49" charset="-120"/>
            </a:endParaRPr>
          </a:p>
        </p:txBody>
      </p:sp>
      <p:sp>
        <p:nvSpPr>
          <p:cNvPr id="39" name="文字方塊 38"/>
          <p:cNvSpPr txBox="1"/>
          <p:nvPr/>
        </p:nvSpPr>
        <p:spPr>
          <a:xfrm>
            <a:off x="3909703" y="6021288"/>
            <a:ext cx="1608133" cy="369332"/>
          </a:xfrm>
          <a:prstGeom prst="rect">
            <a:avLst/>
          </a:prstGeom>
          <a:solidFill>
            <a:schemeClr val="accent4">
              <a:lumMod val="60000"/>
              <a:lumOff val="40000"/>
            </a:schemeClr>
          </a:solidFill>
          <a:effectLst>
            <a:outerShdw blurRad="50800" dist="38100" dir="2700000" algn="tl" rotWithShape="0">
              <a:prstClr val="black">
                <a:alpha val="40000"/>
              </a:prstClr>
            </a:outerShdw>
          </a:effectLst>
        </p:spPr>
        <p:txBody>
          <a:bodyPr wrap="none" rtlCol="0">
            <a:spAutoFit/>
          </a:bodyPr>
          <a:lstStyle/>
          <a:p>
            <a:r>
              <a:rPr lang="zh-TW" altLang="en-US" dirty="0">
                <a:latin typeface="華康超明體" panose="02020C09000000000000" pitchFamily="49" charset="-120"/>
                <a:ea typeface="華康超明體" panose="02020C09000000000000" pitchFamily="49" charset="-120"/>
              </a:rPr>
              <a:t>立法保障語言</a:t>
            </a:r>
          </a:p>
        </p:txBody>
      </p:sp>
      <p:sp>
        <p:nvSpPr>
          <p:cNvPr id="42" name="弧形 41"/>
          <p:cNvSpPr/>
          <p:nvPr/>
        </p:nvSpPr>
        <p:spPr>
          <a:xfrm rot="2285327">
            <a:off x="6649933" y="3719471"/>
            <a:ext cx="1296144" cy="2030012"/>
          </a:xfrm>
          <a:prstGeom prst="arc">
            <a:avLst>
              <a:gd name="adj1" fmla="val 16200000"/>
              <a:gd name="adj2" fmla="val 3585542"/>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TW" altLang="en-US"/>
          </a:p>
        </p:txBody>
      </p:sp>
      <p:sp>
        <p:nvSpPr>
          <p:cNvPr id="43" name="文字方塊 42"/>
          <p:cNvSpPr txBox="1"/>
          <p:nvPr/>
        </p:nvSpPr>
        <p:spPr>
          <a:xfrm>
            <a:off x="7524328" y="4928157"/>
            <a:ext cx="1133644" cy="369332"/>
          </a:xfrm>
          <a:prstGeom prst="rect">
            <a:avLst/>
          </a:prstGeom>
          <a:solidFill>
            <a:srgbClr val="8DDDB1"/>
          </a:solidFill>
          <a:effectLst>
            <a:outerShdw blurRad="50800" dist="38100" dir="2700000" algn="tl" rotWithShape="0">
              <a:prstClr val="black">
                <a:alpha val="40000"/>
              </a:prstClr>
            </a:outerShdw>
          </a:effectLst>
        </p:spPr>
        <p:txBody>
          <a:bodyPr wrap="none" rtlCol="0">
            <a:spAutoFit/>
          </a:bodyPr>
          <a:lstStyle/>
          <a:p>
            <a:r>
              <a:rPr lang="zh-TW" altLang="en-US" dirty="0" smtClean="0">
                <a:latin typeface="華康超明體" panose="02020C09000000000000" pitchFamily="49" charset="-120"/>
                <a:ea typeface="華康超明體" panose="02020C09000000000000" pitchFamily="49" charset="-120"/>
              </a:rPr>
              <a:t>多元</a:t>
            </a:r>
            <a:r>
              <a:rPr lang="zh-TW" altLang="en-US" dirty="0">
                <a:latin typeface="華康超明體" panose="02020C09000000000000" pitchFamily="49" charset="-120"/>
                <a:ea typeface="華康超明體" panose="02020C09000000000000" pitchFamily="49" charset="-120"/>
              </a:rPr>
              <a:t>語文</a:t>
            </a:r>
          </a:p>
        </p:txBody>
      </p:sp>
      <p:sp>
        <p:nvSpPr>
          <p:cNvPr id="41" name="文字方塊 40"/>
          <p:cNvSpPr txBox="1"/>
          <p:nvPr/>
        </p:nvSpPr>
        <p:spPr>
          <a:xfrm>
            <a:off x="7251364" y="4365145"/>
            <a:ext cx="1133644" cy="369332"/>
          </a:xfrm>
          <a:prstGeom prst="rect">
            <a:avLst/>
          </a:prstGeom>
          <a:solidFill>
            <a:srgbClr val="8DDDB1"/>
          </a:solidFill>
          <a:effectLst>
            <a:outerShdw blurRad="50800" dist="38100" dir="2700000" algn="tl" rotWithShape="0">
              <a:prstClr val="black">
                <a:alpha val="40000"/>
              </a:prstClr>
            </a:outerShdw>
          </a:effectLst>
        </p:spPr>
        <p:txBody>
          <a:bodyPr wrap="none" rtlCol="0">
            <a:spAutoFit/>
          </a:bodyPr>
          <a:lstStyle/>
          <a:p>
            <a:r>
              <a:rPr lang="zh-TW" altLang="en-US" dirty="0">
                <a:latin typeface="華康超明體" panose="02020C09000000000000" pitchFamily="49" charset="-120"/>
                <a:ea typeface="華康超明體" panose="02020C09000000000000" pitchFamily="49" charset="-120"/>
              </a:rPr>
              <a:t>多元族群</a:t>
            </a:r>
          </a:p>
        </p:txBody>
      </p:sp>
      <p:sp>
        <p:nvSpPr>
          <p:cNvPr id="44" name="文字方塊 43"/>
          <p:cNvSpPr txBox="1"/>
          <p:nvPr/>
        </p:nvSpPr>
        <p:spPr>
          <a:xfrm>
            <a:off x="7032077" y="5477655"/>
            <a:ext cx="1133644" cy="369332"/>
          </a:xfrm>
          <a:prstGeom prst="rect">
            <a:avLst/>
          </a:prstGeom>
          <a:solidFill>
            <a:srgbClr val="8DDDB1"/>
          </a:solidFill>
          <a:effectLst>
            <a:outerShdw blurRad="50800" dist="38100" dir="2700000" algn="tl" rotWithShape="0">
              <a:prstClr val="black">
                <a:alpha val="40000"/>
              </a:prstClr>
            </a:outerShdw>
          </a:effectLst>
        </p:spPr>
        <p:txBody>
          <a:bodyPr wrap="none" rtlCol="0">
            <a:spAutoFit/>
          </a:bodyPr>
          <a:lstStyle/>
          <a:p>
            <a:r>
              <a:rPr lang="zh-TW" altLang="en-US" dirty="0" smtClean="0">
                <a:latin typeface="華康超明體" panose="02020C09000000000000" pitchFamily="49" charset="-120"/>
                <a:ea typeface="華康超明體" panose="02020C09000000000000" pitchFamily="49" charset="-120"/>
              </a:rPr>
              <a:t>語文再生</a:t>
            </a:r>
            <a:endParaRPr lang="zh-TW" altLang="en-US" dirty="0">
              <a:latin typeface="華康超明體" panose="02020C09000000000000" pitchFamily="49" charset="-120"/>
              <a:ea typeface="華康超明體" panose="02020C09000000000000" pitchFamily="49" charset="-120"/>
            </a:endParaRPr>
          </a:p>
        </p:txBody>
      </p:sp>
      <p:sp>
        <p:nvSpPr>
          <p:cNvPr id="45" name="文字方塊 44">
            <a:extLst>
              <a:ext uri="{FF2B5EF4-FFF2-40B4-BE49-F238E27FC236}">
                <a16:creationId xmlns="" xmlns:a16="http://schemas.microsoft.com/office/drawing/2014/main" id="{71FFAE02-E1D8-904F-AA31-FE304AF156A4}"/>
              </a:ext>
            </a:extLst>
          </p:cNvPr>
          <p:cNvSpPr txBox="1"/>
          <p:nvPr/>
        </p:nvSpPr>
        <p:spPr>
          <a:xfrm>
            <a:off x="86087" y="2251477"/>
            <a:ext cx="522565" cy="919401"/>
          </a:xfrm>
          <a:prstGeom prst="roundRect">
            <a:avLst>
              <a:gd name="adj" fmla="val 30624"/>
            </a:avLst>
          </a:prstGeom>
          <a:solidFill>
            <a:schemeClr val="bg1"/>
          </a:solidFill>
          <a:ln w="28575">
            <a:solidFill>
              <a:schemeClr val="bg1">
                <a:lumMod val="85000"/>
              </a:schemeClr>
            </a:solidFill>
          </a:ln>
          <a:effectLst>
            <a:outerShdw blurRad="50800" dist="38100" dir="2700000" algn="tl" rotWithShape="0">
              <a:prstClr val="black">
                <a:alpha val="40000"/>
              </a:prstClr>
            </a:outerShdw>
          </a:effectLst>
        </p:spPr>
        <p:txBody>
          <a:bodyPr vert="eaVert" wrap="square" rtlCol="0" anchor="ctr">
            <a:spAutoFit/>
          </a:bodyPr>
          <a:lstStyle/>
          <a:p>
            <a:pPr algn="ctr"/>
            <a:r>
              <a:rPr lang="zh-TW" altLang="en-US" sz="1600" dirty="0">
                <a:latin typeface="華康中圓體" panose="020F0509000000000000" pitchFamily="49" charset="-120"/>
                <a:ea typeface="華康中圓體" panose="020F0509000000000000" pitchFamily="49" charset="-120"/>
              </a:rPr>
              <a:t>我是誰</a:t>
            </a:r>
            <a:endParaRPr lang="en-US" altLang="zh-TW" sz="1600" dirty="0" smtClean="0">
              <a:latin typeface="華康中圓體" panose="020F0509000000000000" pitchFamily="49" charset="-120"/>
              <a:ea typeface="華康中圓體" panose="020F0509000000000000" pitchFamily="49" charset="-120"/>
            </a:endParaRPr>
          </a:p>
        </p:txBody>
      </p:sp>
      <p:sp>
        <p:nvSpPr>
          <p:cNvPr id="46" name="文字方塊 45">
            <a:extLst>
              <a:ext uri="{FF2B5EF4-FFF2-40B4-BE49-F238E27FC236}">
                <a16:creationId xmlns="" xmlns:a16="http://schemas.microsoft.com/office/drawing/2014/main" id="{71FFAE02-E1D8-904F-AA31-FE304AF156A4}"/>
              </a:ext>
            </a:extLst>
          </p:cNvPr>
          <p:cNvSpPr txBox="1"/>
          <p:nvPr/>
        </p:nvSpPr>
        <p:spPr>
          <a:xfrm>
            <a:off x="86087" y="3459415"/>
            <a:ext cx="522565" cy="1193721"/>
          </a:xfrm>
          <a:prstGeom prst="roundRect">
            <a:avLst>
              <a:gd name="adj" fmla="val 30624"/>
            </a:avLst>
          </a:prstGeom>
          <a:solidFill>
            <a:schemeClr val="bg1"/>
          </a:solidFill>
          <a:ln w="28575">
            <a:solidFill>
              <a:schemeClr val="bg1">
                <a:lumMod val="85000"/>
              </a:schemeClr>
            </a:solidFill>
          </a:ln>
          <a:effectLst>
            <a:outerShdw blurRad="50800" dist="38100" dir="2700000" algn="tl" rotWithShape="0">
              <a:prstClr val="black">
                <a:alpha val="40000"/>
              </a:prstClr>
            </a:outerShdw>
          </a:effectLst>
        </p:spPr>
        <p:txBody>
          <a:bodyPr vert="eaVert" wrap="square" rtlCol="0" anchor="ctr">
            <a:spAutoFit/>
          </a:bodyPr>
          <a:lstStyle/>
          <a:p>
            <a:pPr algn="ctr"/>
            <a:r>
              <a:rPr lang="zh-TW" altLang="en-US" sz="1600" dirty="0" smtClean="0">
                <a:latin typeface="華康中圓體" panose="020F0509000000000000" pitchFamily="49" charset="-120"/>
                <a:ea typeface="華康中圓體" panose="020F0509000000000000" pitchFamily="49" charset="-120"/>
              </a:rPr>
              <a:t>我有什麼</a:t>
            </a:r>
            <a:endParaRPr lang="en-US" altLang="zh-TW" sz="1600" dirty="0" smtClean="0">
              <a:latin typeface="華康中圓體" panose="020F0509000000000000" pitchFamily="49" charset="-120"/>
              <a:ea typeface="華康中圓體" panose="020F0509000000000000" pitchFamily="49" charset="-120"/>
            </a:endParaRPr>
          </a:p>
        </p:txBody>
      </p:sp>
      <p:sp>
        <p:nvSpPr>
          <p:cNvPr id="47" name="文字方塊 46">
            <a:extLst>
              <a:ext uri="{FF2B5EF4-FFF2-40B4-BE49-F238E27FC236}">
                <a16:creationId xmlns="" xmlns:a16="http://schemas.microsoft.com/office/drawing/2014/main" id="{71FFAE02-E1D8-904F-AA31-FE304AF156A4}"/>
              </a:ext>
            </a:extLst>
          </p:cNvPr>
          <p:cNvSpPr txBox="1"/>
          <p:nvPr/>
        </p:nvSpPr>
        <p:spPr>
          <a:xfrm>
            <a:off x="86087" y="1027341"/>
            <a:ext cx="522565" cy="919401"/>
          </a:xfrm>
          <a:prstGeom prst="roundRect">
            <a:avLst>
              <a:gd name="adj" fmla="val 30624"/>
            </a:avLst>
          </a:prstGeom>
          <a:solidFill>
            <a:schemeClr val="bg1"/>
          </a:solidFill>
          <a:ln w="28575">
            <a:solidFill>
              <a:schemeClr val="bg1">
                <a:lumMod val="85000"/>
              </a:schemeClr>
            </a:solidFill>
          </a:ln>
          <a:effectLst>
            <a:outerShdw blurRad="50800" dist="38100" dir="2700000" algn="tl" rotWithShape="0">
              <a:prstClr val="black">
                <a:alpha val="40000"/>
              </a:prstClr>
            </a:outerShdw>
          </a:effectLst>
        </p:spPr>
        <p:txBody>
          <a:bodyPr vert="eaVert" wrap="square" rtlCol="0" anchor="ctr">
            <a:spAutoFit/>
          </a:bodyPr>
          <a:lstStyle/>
          <a:p>
            <a:pPr algn="ctr"/>
            <a:r>
              <a:rPr lang="zh-TW" altLang="en-US" sz="1600" dirty="0">
                <a:latin typeface="華康中圓體" panose="020F0509000000000000" pitchFamily="49" charset="-120"/>
                <a:ea typeface="華康中圓體" panose="020F0509000000000000" pitchFamily="49" charset="-120"/>
              </a:rPr>
              <a:t>他</a:t>
            </a:r>
            <a:r>
              <a:rPr lang="zh-TW" altLang="en-US" sz="1600" dirty="0" smtClean="0">
                <a:latin typeface="華康中圓體" panose="020F0509000000000000" pitchFamily="49" charset="-120"/>
                <a:ea typeface="華康中圓體" panose="020F0509000000000000" pitchFamily="49" charset="-120"/>
              </a:rPr>
              <a:t>是</a:t>
            </a:r>
            <a:r>
              <a:rPr lang="zh-TW" altLang="en-US" sz="1600" dirty="0">
                <a:latin typeface="華康中圓體" panose="020F0509000000000000" pitchFamily="49" charset="-120"/>
                <a:ea typeface="華康中圓體" panose="020F0509000000000000" pitchFamily="49" charset="-120"/>
              </a:rPr>
              <a:t>誰</a:t>
            </a:r>
            <a:endParaRPr lang="en-US" altLang="zh-TW" sz="1600" dirty="0" smtClean="0">
              <a:latin typeface="華康中圓體" panose="020F0509000000000000" pitchFamily="49" charset="-120"/>
              <a:ea typeface="華康中圓體" panose="020F0509000000000000" pitchFamily="49" charset="-120"/>
            </a:endParaRPr>
          </a:p>
        </p:txBody>
      </p:sp>
      <p:sp>
        <p:nvSpPr>
          <p:cNvPr id="49" name="文字方塊 48">
            <a:extLst>
              <a:ext uri="{FF2B5EF4-FFF2-40B4-BE49-F238E27FC236}">
                <a16:creationId xmlns="" xmlns:a16="http://schemas.microsoft.com/office/drawing/2014/main" id="{71FFAE02-E1D8-904F-AA31-FE304AF156A4}"/>
              </a:ext>
            </a:extLst>
          </p:cNvPr>
          <p:cNvSpPr txBox="1"/>
          <p:nvPr/>
        </p:nvSpPr>
        <p:spPr>
          <a:xfrm>
            <a:off x="86087" y="4880794"/>
            <a:ext cx="522565" cy="1193721"/>
          </a:xfrm>
          <a:prstGeom prst="roundRect">
            <a:avLst>
              <a:gd name="adj" fmla="val 30624"/>
            </a:avLst>
          </a:prstGeom>
          <a:solidFill>
            <a:schemeClr val="bg1"/>
          </a:solidFill>
          <a:ln w="28575">
            <a:solidFill>
              <a:schemeClr val="bg1">
                <a:lumMod val="85000"/>
              </a:schemeClr>
            </a:solidFill>
          </a:ln>
          <a:effectLst>
            <a:outerShdw blurRad="50800" dist="38100" dir="2700000" algn="tl" rotWithShape="0">
              <a:prstClr val="black">
                <a:alpha val="40000"/>
              </a:prstClr>
            </a:outerShdw>
          </a:effectLst>
        </p:spPr>
        <p:txBody>
          <a:bodyPr vert="eaVert" wrap="square" rtlCol="0" anchor="ctr">
            <a:spAutoFit/>
          </a:bodyPr>
          <a:lstStyle/>
          <a:p>
            <a:pPr algn="ctr"/>
            <a:r>
              <a:rPr lang="zh-TW" altLang="en-US" sz="1600" dirty="0">
                <a:latin typeface="華康中圓體" panose="020F0509000000000000" pitchFamily="49" charset="-120"/>
                <a:ea typeface="華康中圓體" panose="020F0509000000000000" pitchFamily="49" charset="-120"/>
              </a:rPr>
              <a:t>他</a:t>
            </a:r>
            <a:r>
              <a:rPr lang="zh-TW" altLang="en-US" sz="1600" dirty="0" smtClean="0">
                <a:latin typeface="華康中圓體" panose="020F0509000000000000" pitchFamily="49" charset="-120"/>
                <a:ea typeface="華康中圓體" panose="020F0509000000000000" pitchFamily="49" charset="-120"/>
              </a:rPr>
              <a:t>有什麼</a:t>
            </a:r>
            <a:endParaRPr lang="en-US" altLang="zh-TW" sz="1600" dirty="0" smtClean="0">
              <a:latin typeface="華康中圓體" panose="020F0509000000000000" pitchFamily="49" charset="-120"/>
              <a:ea typeface="華康中圓體" panose="020F0509000000000000" pitchFamily="49" charset="-120"/>
            </a:endParaRPr>
          </a:p>
        </p:txBody>
      </p:sp>
      <p:sp>
        <p:nvSpPr>
          <p:cNvPr id="50" name="等腰三角形 49"/>
          <p:cNvSpPr/>
          <p:nvPr/>
        </p:nvSpPr>
        <p:spPr>
          <a:xfrm flipV="1">
            <a:off x="4606518" y="2636912"/>
            <a:ext cx="214504" cy="221803"/>
          </a:xfrm>
          <a:prstGeom prst="triangle">
            <a:avLst/>
          </a:prstGeom>
          <a:solidFill>
            <a:schemeClr val="accent4">
              <a:lumMod val="60000"/>
              <a:lumOff val="40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1" name="等腰三角形 50"/>
          <p:cNvSpPr/>
          <p:nvPr/>
        </p:nvSpPr>
        <p:spPr>
          <a:xfrm flipV="1">
            <a:off x="7452320" y="2631133"/>
            <a:ext cx="214504" cy="221803"/>
          </a:xfrm>
          <a:prstGeom prst="triangle">
            <a:avLst/>
          </a:prstGeom>
          <a:solidFill>
            <a:srgbClr val="8DDDB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2" name="等腰三角形 51"/>
          <p:cNvSpPr/>
          <p:nvPr/>
        </p:nvSpPr>
        <p:spPr>
          <a:xfrm flipV="1">
            <a:off x="1152380" y="2629288"/>
            <a:ext cx="214504" cy="221803"/>
          </a:xfrm>
          <a:prstGeom prst="triangle">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3" name="等腰三角形 52"/>
          <p:cNvSpPr/>
          <p:nvPr/>
        </p:nvSpPr>
        <p:spPr>
          <a:xfrm flipV="1">
            <a:off x="1889893" y="2629845"/>
            <a:ext cx="214504" cy="221803"/>
          </a:xfrm>
          <a:prstGeom prst="triangle">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
        <p:nvSpPr>
          <p:cNvPr id="54" name="等腰三角形 53"/>
          <p:cNvSpPr/>
          <p:nvPr/>
        </p:nvSpPr>
        <p:spPr>
          <a:xfrm flipV="1">
            <a:off x="2592540" y="2631133"/>
            <a:ext cx="214504" cy="221803"/>
          </a:xfrm>
          <a:prstGeom prst="triangle">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grpSp>
        <p:nvGrpSpPr>
          <p:cNvPr id="2" name="群組 1"/>
          <p:cNvGrpSpPr/>
          <p:nvPr/>
        </p:nvGrpSpPr>
        <p:grpSpPr>
          <a:xfrm>
            <a:off x="758507" y="2889714"/>
            <a:ext cx="8275056" cy="1187352"/>
            <a:chOff x="758507" y="2889714"/>
            <a:chExt cx="8275056" cy="1187352"/>
          </a:xfrm>
        </p:grpSpPr>
        <p:sp>
          <p:nvSpPr>
            <p:cNvPr id="3" name="手繪多邊形 2"/>
            <p:cNvSpPr/>
            <p:nvPr/>
          </p:nvSpPr>
          <p:spPr>
            <a:xfrm>
              <a:off x="758507" y="2889714"/>
              <a:ext cx="2866783" cy="1146713"/>
            </a:xfrm>
            <a:custGeom>
              <a:avLst/>
              <a:gdLst>
                <a:gd name="connsiteX0" fmla="*/ 0 w 2866783"/>
                <a:gd name="connsiteY0" fmla="*/ 0 h 1146713"/>
                <a:gd name="connsiteX1" fmla="*/ 2293427 w 2866783"/>
                <a:gd name="connsiteY1" fmla="*/ 0 h 1146713"/>
                <a:gd name="connsiteX2" fmla="*/ 2866783 w 2866783"/>
                <a:gd name="connsiteY2" fmla="*/ 573357 h 1146713"/>
                <a:gd name="connsiteX3" fmla="*/ 2293427 w 2866783"/>
                <a:gd name="connsiteY3" fmla="*/ 1146713 h 1146713"/>
                <a:gd name="connsiteX4" fmla="*/ 0 w 2866783"/>
                <a:gd name="connsiteY4" fmla="*/ 1146713 h 1146713"/>
                <a:gd name="connsiteX5" fmla="*/ 573357 w 2866783"/>
                <a:gd name="connsiteY5" fmla="*/ 573357 h 1146713"/>
                <a:gd name="connsiteX6" fmla="*/ 0 w 2866783"/>
                <a:gd name="connsiteY6" fmla="*/ 0 h 114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66783" h="1146713">
                  <a:moveTo>
                    <a:pt x="0" y="0"/>
                  </a:moveTo>
                  <a:lnTo>
                    <a:pt x="2293427" y="0"/>
                  </a:lnTo>
                  <a:lnTo>
                    <a:pt x="2866783" y="573357"/>
                  </a:lnTo>
                  <a:lnTo>
                    <a:pt x="2293427" y="1146713"/>
                  </a:lnTo>
                  <a:lnTo>
                    <a:pt x="0" y="1146713"/>
                  </a:lnTo>
                  <a:lnTo>
                    <a:pt x="573357" y="573357"/>
                  </a:lnTo>
                  <a:lnTo>
                    <a:pt x="0" y="0"/>
                  </a:lnTo>
                  <a:close/>
                </a:path>
              </a:pathLst>
            </a:custGeom>
            <a:solidFill>
              <a:schemeClr val="bg1">
                <a:lumMod val="50000"/>
              </a:schemeClr>
            </a:solid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lt1">
                <a:hueOff val="0"/>
                <a:satOff val="0"/>
                <a:lumOff val="0"/>
                <a:alphaOff val="0"/>
              </a:schemeClr>
            </a:lnRef>
            <a:fillRef idx="1">
              <a:scrgbClr r="0" g="0" b="0"/>
            </a:fillRef>
            <a:effectRef idx="0">
              <a:scrgbClr r="0" g="0" b="0"/>
            </a:effectRef>
            <a:fontRef idx="minor">
              <a:schemeClr val="lt1"/>
            </a:fontRef>
          </p:style>
          <p:txBody>
            <a:bodyPr spcFirstLastPara="0" vert="horz" wrap="square" lIns="685371" tIns="37338" rIns="610694" bIns="37338" numCol="1" spcCol="1270" anchor="ctr" anchorCtr="0">
              <a:noAutofit/>
            </a:bodyPr>
            <a:lstStyle/>
            <a:p>
              <a:pPr lvl="0" algn="ctr" defTabSz="1244600">
                <a:lnSpc>
                  <a:spcPct val="90000"/>
                </a:lnSpc>
                <a:spcBef>
                  <a:spcPct val="0"/>
                </a:spcBef>
                <a:spcAft>
                  <a:spcPct val="35000"/>
                </a:spcAft>
              </a:pPr>
              <a:r>
                <a:rPr lang="zh-TW" altLang="en-US" sz="2800" b="0" kern="1200" dirty="0" smtClean="0">
                  <a:latin typeface="華康儷粗宋" panose="02020709000000000000" pitchFamily="49" charset="-120"/>
                  <a:ea typeface="華康儷粗宋" panose="02020709000000000000" pitchFamily="49" charset="-120"/>
                </a:rPr>
                <a:t>殖民統治</a:t>
              </a:r>
              <a:endParaRPr lang="zh-TW" altLang="en-US" sz="2800" b="0" kern="1200" dirty="0">
                <a:latin typeface="華康儷粗宋" panose="02020709000000000000" pitchFamily="49" charset="-120"/>
                <a:ea typeface="華康儷粗宋" panose="02020709000000000000" pitchFamily="49" charset="-120"/>
              </a:endParaRPr>
            </a:p>
          </p:txBody>
        </p:sp>
        <p:sp>
          <p:nvSpPr>
            <p:cNvPr id="5" name="手繪多邊形 4"/>
            <p:cNvSpPr/>
            <p:nvPr/>
          </p:nvSpPr>
          <p:spPr>
            <a:xfrm>
              <a:off x="3338612" y="2930353"/>
              <a:ext cx="3114846" cy="1146713"/>
            </a:xfrm>
            <a:custGeom>
              <a:avLst/>
              <a:gdLst>
                <a:gd name="connsiteX0" fmla="*/ 0 w 3114846"/>
                <a:gd name="connsiteY0" fmla="*/ 0 h 1146713"/>
                <a:gd name="connsiteX1" fmla="*/ 2541490 w 3114846"/>
                <a:gd name="connsiteY1" fmla="*/ 0 h 1146713"/>
                <a:gd name="connsiteX2" fmla="*/ 3114846 w 3114846"/>
                <a:gd name="connsiteY2" fmla="*/ 573357 h 1146713"/>
                <a:gd name="connsiteX3" fmla="*/ 2541490 w 3114846"/>
                <a:gd name="connsiteY3" fmla="*/ 1146713 h 1146713"/>
                <a:gd name="connsiteX4" fmla="*/ 0 w 3114846"/>
                <a:gd name="connsiteY4" fmla="*/ 1146713 h 1146713"/>
                <a:gd name="connsiteX5" fmla="*/ 573357 w 3114846"/>
                <a:gd name="connsiteY5" fmla="*/ 573357 h 1146713"/>
                <a:gd name="connsiteX6" fmla="*/ 0 w 3114846"/>
                <a:gd name="connsiteY6" fmla="*/ 0 h 114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14846" h="1146713">
                  <a:moveTo>
                    <a:pt x="0" y="0"/>
                  </a:moveTo>
                  <a:lnTo>
                    <a:pt x="2541490" y="0"/>
                  </a:lnTo>
                  <a:lnTo>
                    <a:pt x="3114846" y="573357"/>
                  </a:lnTo>
                  <a:lnTo>
                    <a:pt x="2541490" y="1146713"/>
                  </a:lnTo>
                  <a:lnTo>
                    <a:pt x="0" y="1146713"/>
                  </a:lnTo>
                  <a:lnTo>
                    <a:pt x="573357" y="573357"/>
                  </a:lnTo>
                  <a:lnTo>
                    <a:pt x="0" y="0"/>
                  </a:lnTo>
                  <a:close/>
                </a:path>
              </a:pathLst>
            </a:custGeom>
            <a:solidFill>
              <a:srgbClr val="FFFFCC"/>
            </a:solidFill>
            <a:ln>
              <a:solidFill>
                <a:schemeClr val="bg1"/>
              </a:solidFill>
            </a:ln>
            <a:effectLst>
              <a:outerShdw blurRad="50800" dist="38100" dir="2700000" algn="tl" rotWithShape="0">
                <a:prstClr val="black">
                  <a:alpha val="40000"/>
                </a:prstClr>
              </a:outerShdw>
            </a:effectLst>
            <a:scene3d>
              <a:camera prst="orthographicFront"/>
              <a:lightRig rig="threePt" dir="t"/>
            </a:scene3d>
            <a:sp3d>
              <a:bevelT/>
            </a:sp3d>
          </p:spPr>
          <p:style>
            <a:lnRef idx="2">
              <a:scrgbClr r="0" g="0" b="0"/>
            </a:lnRef>
            <a:fillRef idx="1">
              <a:scrgbClr r="0" g="0" b="0"/>
            </a:fillRef>
            <a:effectRef idx="0">
              <a:scrgbClr r="0" g="0" b="0"/>
            </a:effectRef>
            <a:fontRef idx="minor">
              <a:schemeClr val="lt1"/>
            </a:fontRef>
          </p:style>
          <p:txBody>
            <a:bodyPr spcFirstLastPara="0" vert="horz" wrap="square" lIns="685371" tIns="37338" rIns="610694" bIns="37338" numCol="1" spcCol="1270" anchor="ctr" anchorCtr="0">
              <a:noAutofit/>
            </a:bodyPr>
            <a:lstStyle/>
            <a:p>
              <a:pPr lvl="0" algn="ctr" defTabSz="1244600">
                <a:lnSpc>
                  <a:spcPct val="90000"/>
                </a:lnSpc>
                <a:spcBef>
                  <a:spcPct val="0"/>
                </a:spcBef>
                <a:spcAft>
                  <a:spcPct val="35000"/>
                </a:spcAft>
              </a:pPr>
              <a:r>
                <a:rPr lang="zh-TW" altLang="en-US" sz="2800" b="0" kern="1200" dirty="0" smtClean="0">
                  <a:solidFill>
                    <a:srgbClr val="660066"/>
                  </a:solidFill>
                  <a:effectLst/>
                  <a:latin typeface="華康儷粗宋" panose="02020709000000000000" pitchFamily="49" charset="-120"/>
                  <a:ea typeface="華康儷粗宋" panose="02020709000000000000" pitchFamily="49" charset="-120"/>
                </a:rPr>
                <a:t>關鍵三十年</a:t>
              </a:r>
              <a:endParaRPr lang="zh-TW" altLang="en-US" sz="2800" b="0" kern="1200" dirty="0">
                <a:solidFill>
                  <a:srgbClr val="660066"/>
                </a:solidFill>
                <a:effectLst/>
                <a:latin typeface="華康儷粗宋" panose="02020709000000000000" pitchFamily="49" charset="-120"/>
                <a:ea typeface="華康儷粗宋" panose="02020709000000000000" pitchFamily="49" charset="-120"/>
              </a:endParaRPr>
            </a:p>
          </p:txBody>
        </p:sp>
        <p:sp>
          <p:nvSpPr>
            <p:cNvPr id="6" name="手繪多邊形 5"/>
            <p:cNvSpPr/>
            <p:nvPr/>
          </p:nvSpPr>
          <p:spPr>
            <a:xfrm>
              <a:off x="6166780" y="2889714"/>
              <a:ext cx="2866783" cy="1146713"/>
            </a:xfrm>
            <a:custGeom>
              <a:avLst/>
              <a:gdLst>
                <a:gd name="connsiteX0" fmla="*/ 0 w 2866783"/>
                <a:gd name="connsiteY0" fmla="*/ 0 h 1146713"/>
                <a:gd name="connsiteX1" fmla="*/ 2293427 w 2866783"/>
                <a:gd name="connsiteY1" fmla="*/ 0 h 1146713"/>
                <a:gd name="connsiteX2" fmla="*/ 2866783 w 2866783"/>
                <a:gd name="connsiteY2" fmla="*/ 573357 h 1146713"/>
                <a:gd name="connsiteX3" fmla="*/ 2293427 w 2866783"/>
                <a:gd name="connsiteY3" fmla="*/ 1146713 h 1146713"/>
                <a:gd name="connsiteX4" fmla="*/ 0 w 2866783"/>
                <a:gd name="connsiteY4" fmla="*/ 1146713 h 1146713"/>
                <a:gd name="connsiteX5" fmla="*/ 573357 w 2866783"/>
                <a:gd name="connsiteY5" fmla="*/ 573357 h 1146713"/>
                <a:gd name="connsiteX6" fmla="*/ 0 w 2866783"/>
                <a:gd name="connsiteY6" fmla="*/ 0 h 1146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66783" h="1146713">
                  <a:moveTo>
                    <a:pt x="0" y="0"/>
                  </a:moveTo>
                  <a:lnTo>
                    <a:pt x="2293427" y="0"/>
                  </a:lnTo>
                  <a:lnTo>
                    <a:pt x="2866783" y="573357"/>
                  </a:lnTo>
                  <a:lnTo>
                    <a:pt x="2293427" y="1146713"/>
                  </a:lnTo>
                  <a:lnTo>
                    <a:pt x="0" y="1146713"/>
                  </a:lnTo>
                  <a:lnTo>
                    <a:pt x="573357" y="573357"/>
                  </a:lnTo>
                  <a:lnTo>
                    <a:pt x="0" y="0"/>
                  </a:lnTo>
                  <a:close/>
                </a:path>
              </a:pathLst>
            </a:custGeom>
            <a:solidFill>
              <a:srgbClr val="8DD3A0"/>
            </a:solidFill>
            <a:effectLst>
              <a:outerShdw blurRad="50800" dist="38100" dir="2700000" algn="tl" rotWithShape="0">
                <a:prstClr val="black">
                  <a:alpha val="40000"/>
                </a:prstClr>
              </a:outerShdw>
            </a:effectLst>
            <a:scene3d>
              <a:camera prst="orthographicFront"/>
              <a:lightRig rig="threePt" dir="t"/>
            </a:scene3d>
            <a:sp3d>
              <a:bevelT/>
            </a:sp3d>
          </p:spPr>
          <p:style>
            <a:lnRef idx="2">
              <a:schemeClr val="lt1">
                <a:hueOff val="0"/>
                <a:satOff val="0"/>
                <a:lumOff val="0"/>
                <a:alphaOff val="0"/>
              </a:schemeClr>
            </a:lnRef>
            <a:fillRef idx="1">
              <a:scrgbClr r="0" g="0" b="0"/>
            </a:fillRef>
            <a:effectRef idx="0">
              <a:scrgbClr r="0" g="0" b="0"/>
            </a:effectRef>
            <a:fontRef idx="minor">
              <a:schemeClr val="lt1"/>
            </a:fontRef>
          </p:style>
          <p:txBody>
            <a:bodyPr spcFirstLastPara="0" vert="horz" wrap="square" lIns="685371" tIns="37338" rIns="610694" bIns="37338" numCol="1" spcCol="1270" anchor="ctr" anchorCtr="0">
              <a:noAutofit/>
            </a:bodyPr>
            <a:lstStyle/>
            <a:p>
              <a:pPr lvl="0" algn="ctr" defTabSz="1244600">
                <a:lnSpc>
                  <a:spcPct val="90000"/>
                </a:lnSpc>
                <a:spcBef>
                  <a:spcPct val="0"/>
                </a:spcBef>
                <a:spcAft>
                  <a:spcPct val="35000"/>
                </a:spcAft>
              </a:pPr>
              <a:r>
                <a:rPr lang="zh-TW" altLang="en-US" sz="2800" kern="1200" dirty="0" smtClean="0">
                  <a:solidFill>
                    <a:schemeClr val="accent1">
                      <a:lumMod val="50000"/>
                    </a:schemeClr>
                  </a:solidFill>
                  <a:latin typeface="華康儷粗宋" panose="02020709000000000000" pitchFamily="49" charset="-120"/>
                  <a:ea typeface="華康儷粗宋" panose="02020709000000000000" pitchFamily="49" charset="-120"/>
                </a:rPr>
                <a:t>民主臺灣</a:t>
              </a:r>
              <a:endParaRPr lang="zh-TW" altLang="en-US" sz="2800" kern="1200" dirty="0">
                <a:solidFill>
                  <a:schemeClr val="accent1">
                    <a:lumMod val="50000"/>
                  </a:schemeClr>
                </a:solidFill>
                <a:latin typeface="華康儷粗宋" panose="02020709000000000000" pitchFamily="49" charset="-120"/>
                <a:ea typeface="華康儷粗宋" panose="02020709000000000000" pitchFamily="49" charset="-120"/>
              </a:endParaRPr>
            </a:p>
          </p:txBody>
        </p:sp>
      </p:grpSp>
      <p:sp>
        <p:nvSpPr>
          <p:cNvPr id="40" name="文字方塊 39">
            <a:extLst>
              <a:ext uri="{FF2B5EF4-FFF2-40B4-BE49-F238E27FC236}">
                <a16:creationId xmlns="" xmlns:a16="http://schemas.microsoft.com/office/drawing/2014/main" id="{71FFAE02-E1D8-904F-AA31-FE304AF156A4}"/>
              </a:ext>
            </a:extLst>
          </p:cNvPr>
          <p:cNvSpPr txBox="1"/>
          <p:nvPr/>
        </p:nvSpPr>
        <p:spPr>
          <a:xfrm>
            <a:off x="1640778" y="1107238"/>
            <a:ext cx="634544" cy="1425833"/>
          </a:xfrm>
          <a:prstGeom prst="roundRect">
            <a:avLst>
              <a:gd name="adj" fmla="val 30624"/>
            </a:avLst>
          </a:prstGeom>
          <a:solidFill>
            <a:schemeClr val="bg1">
              <a:lumMod val="75000"/>
            </a:schemeClr>
          </a:solidFill>
          <a:ln w="28575">
            <a:solidFill>
              <a:schemeClr val="bg1"/>
            </a:solidFill>
          </a:ln>
          <a:effectLst>
            <a:outerShdw blurRad="50800" dist="38100" dir="2700000" algn="tl" rotWithShape="0">
              <a:prstClr val="black">
                <a:alpha val="40000"/>
              </a:prstClr>
            </a:outerShdw>
          </a:effectLst>
        </p:spPr>
        <p:txBody>
          <a:bodyPr vert="eaVert" wrap="square" rtlCol="0">
            <a:spAutoFit/>
          </a:bodyPr>
          <a:lstStyle/>
          <a:p>
            <a:pPr algn="ctr"/>
            <a:r>
              <a:rPr lang="zh-TW" altLang="en-US" sz="2200" dirty="0" smtClean="0">
                <a:latin typeface="華康魏碑體" panose="03000709000000000000" pitchFamily="65" charset="-120"/>
                <a:ea typeface="華康魏碑體" panose="03000709000000000000" pitchFamily="65" charset="-120"/>
              </a:rPr>
              <a:t>皇</a:t>
            </a:r>
            <a:r>
              <a:rPr lang="zh-TW" altLang="en-US" sz="900" dirty="0" smtClean="0">
                <a:latin typeface="華康魏碑體" panose="03000709000000000000" pitchFamily="65" charset="-120"/>
                <a:ea typeface="華康魏碑體" panose="03000709000000000000" pitchFamily="65" charset="-120"/>
              </a:rPr>
              <a:t> </a:t>
            </a:r>
            <a:r>
              <a:rPr lang="zh-TW" altLang="en-US" sz="2200" dirty="0" smtClean="0">
                <a:latin typeface="華康魏碑體" panose="03000709000000000000" pitchFamily="65" charset="-120"/>
                <a:ea typeface="華康魏碑體" panose="03000709000000000000" pitchFamily="65" charset="-120"/>
              </a:rPr>
              <a:t>民</a:t>
            </a:r>
            <a:r>
              <a:rPr lang="zh-TW" altLang="en-US" sz="900" dirty="0" smtClean="0">
                <a:latin typeface="華康魏碑體" panose="03000709000000000000" pitchFamily="65" charset="-120"/>
                <a:ea typeface="華康魏碑體" panose="03000709000000000000" pitchFamily="65" charset="-120"/>
              </a:rPr>
              <a:t> </a:t>
            </a:r>
            <a:r>
              <a:rPr lang="zh-TW" altLang="en-US" sz="2200" dirty="0" smtClean="0">
                <a:latin typeface="華康魏碑體" panose="03000709000000000000" pitchFamily="65" charset="-120"/>
                <a:ea typeface="華康魏碑體" panose="03000709000000000000" pitchFamily="65" charset="-120"/>
              </a:rPr>
              <a:t>化</a:t>
            </a:r>
            <a:endParaRPr lang="en-US" altLang="zh-TW" sz="2200" dirty="0">
              <a:latin typeface="華康魏碑體" panose="03000709000000000000" pitchFamily="65" charset="-120"/>
              <a:ea typeface="華康魏碑體" panose="03000709000000000000" pitchFamily="65" charset="-120"/>
            </a:endParaRPr>
          </a:p>
        </p:txBody>
      </p:sp>
      <p:sp>
        <p:nvSpPr>
          <p:cNvPr id="48" name="文字方塊 47">
            <a:extLst>
              <a:ext uri="{FF2B5EF4-FFF2-40B4-BE49-F238E27FC236}">
                <a16:creationId xmlns="" xmlns:a16="http://schemas.microsoft.com/office/drawing/2014/main" id="{71FFAE02-E1D8-904F-AA31-FE304AF156A4}"/>
              </a:ext>
            </a:extLst>
          </p:cNvPr>
          <p:cNvSpPr txBox="1"/>
          <p:nvPr/>
        </p:nvSpPr>
        <p:spPr>
          <a:xfrm>
            <a:off x="2406477" y="1090969"/>
            <a:ext cx="634544" cy="1425833"/>
          </a:xfrm>
          <a:prstGeom prst="roundRect">
            <a:avLst>
              <a:gd name="adj" fmla="val 30624"/>
            </a:avLst>
          </a:prstGeom>
          <a:solidFill>
            <a:schemeClr val="bg1">
              <a:lumMod val="75000"/>
            </a:schemeClr>
          </a:solidFill>
          <a:ln w="28575">
            <a:solidFill>
              <a:schemeClr val="bg1"/>
            </a:solidFill>
          </a:ln>
          <a:effectLst>
            <a:outerShdw blurRad="50800" dist="38100" dir="2700000" algn="tl" rotWithShape="0">
              <a:prstClr val="black">
                <a:alpha val="40000"/>
              </a:prstClr>
            </a:outerShdw>
          </a:effectLst>
        </p:spPr>
        <p:txBody>
          <a:bodyPr vert="eaVert" wrap="square" rtlCol="0">
            <a:spAutoFit/>
          </a:bodyPr>
          <a:lstStyle/>
          <a:p>
            <a:pPr algn="ctr"/>
            <a:r>
              <a:rPr lang="zh-TW" altLang="en-US" sz="2200" dirty="0" smtClean="0">
                <a:latin typeface="華康魏碑體" panose="03000709000000000000" pitchFamily="65" charset="-120"/>
                <a:ea typeface="華康魏碑體" panose="03000709000000000000" pitchFamily="65" charset="-120"/>
              </a:rPr>
              <a:t>漢 </a:t>
            </a:r>
            <a:r>
              <a:rPr lang="zh-TW" altLang="en-US" sz="900" dirty="0" smtClean="0">
                <a:latin typeface="華康魏碑體" panose="03000709000000000000" pitchFamily="65" charset="-120"/>
                <a:ea typeface="華康魏碑體" panose="03000709000000000000" pitchFamily="65" charset="-120"/>
              </a:rPr>
              <a:t>    </a:t>
            </a:r>
            <a:r>
              <a:rPr lang="zh-TW" altLang="en-US" sz="2200" dirty="0" smtClean="0">
                <a:latin typeface="華康魏碑體" panose="03000709000000000000" pitchFamily="65" charset="-120"/>
                <a:ea typeface="華康魏碑體" panose="03000709000000000000" pitchFamily="65" charset="-120"/>
              </a:rPr>
              <a:t>化</a:t>
            </a:r>
            <a:endParaRPr lang="en-US" altLang="zh-TW" sz="2200" dirty="0">
              <a:latin typeface="華康魏碑體" panose="03000709000000000000" pitchFamily="65" charset="-120"/>
              <a:ea typeface="華康魏碑體" panose="03000709000000000000" pitchFamily="65" charset="-120"/>
            </a:endParaRPr>
          </a:p>
        </p:txBody>
      </p:sp>
      <p:sp>
        <p:nvSpPr>
          <p:cNvPr id="8" name="投影片編號版面配置區 7"/>
          <p:cNvSpPr>
            <a:spLocks noGrp="1"/>
          </p:cNvSpPr>
          <p:nvPr>
            <p:ph type="sldNum" sz="quarter" idx="12"/>
          </p:nvPr>
        </p:nvSpPr>
        <p:spPr>
          <a:xfrm>
            <a:off x="6948264"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2</a:t>
            </a:fld>
            <a:endParaRPr lang="zh-TW"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7127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331640" y="150108"/>
            <a:ext cx="2376264" cy="720080"/>
          </a:xfrm>
        </p:spPr>
        <p:txBody>
          <a:bodyPr/>
          <a:lstStyle/>
          <a:p>
            <a:pPr algn="l"/>
            <a:r>
              <a:rPr lang="zh-TW" altLang="en-US" sz="4000" dirty="0" smtClean="0">
                <a:latin typeface="華康儷中宋" panose="02020509000000000000" pitchFamily="49" charset="-120"/>
                <a:ea typeface="華康儷中宋" panose="02020509000000000000" pitchFamily="49" charset="-120"/>
              </a:rPr>
              <a:t>報告大綱</a:t>
            </a:r>
            <a:endParaRPr lang="zh-TW" altLang="en-US" sz="4000" dirty="0">
              <a:latin typeface="華康儷中宋" panose="02020509000000000000" pitchFamily="49" charset="-120"/>
              <a:ea typeface="華康儷中宋" panose="02020509000000000000" pitchFamily="49" charset="-120"/>
            </a:endParaRPr>
          </a:p>
        </p:txBody>
      </p:sp>
      <p:sp>
        <p:nvSpPr>
          <p:cNvPr id="3" name="內容版面配置區 2"/>
          <p:cNvSpPr>
            <a:spLocks noGrp="1"/>
          </p:cNvSpPr>
          <p:nvPr>
            <p:ph idx="1"/>
          </p:nvPr>
        </p:nvSpPr>
        <p:spPr>
          <a:xfrm>
            <a:off x="977211" y="908720"/>
            <a:ext cx="7783721" cy="5400600"/>
          </a:xfrm>
        </p:spPr>
        <p:txBody>
          <a:bodyPr>
            <a:noAutofit/>
          </a:bodyPr>
          <a:lstStyle/>
          <a:p>
            <a:pPr marL="0" indent="0">
              <a:lnSpc>
                <a:spcPts val="3300"/>
              </a:lnSpc>
              <a:buNone/>
            </a:pPr>
            <a:r>
              <a:rPr lang="zh-TW" altLang="en-US" sz="2800" dirty="0" smtClean="0">
                <a:latin typeface="華康儷中黑" panose="020B0509000000000000" pitchFamily="49" charset="-120"/>
                <a:ea typeface="華康儷中黑" panose="020B0509000000000000" pitchFamily="49" charset="-120"/>
              </a:rPr>
              <a:t>一、族語的喪失：不當限制族語使用的政策脈絡</a:t>
            </a:r>
            <a:endParaRPr lang="en-US" altLang="zh-TW" sz="2800" dirty="0" smtClean="0">
              <a:latin typeface="華康儷中黑" panose="020B0509000000000000" pitchFamily="49" charset="-120"/>
              <a:ea typeface="華康儷中黑" panose="020B0509000000000000" pitchFamily="49" charset="-120"/>
            </a:endParaRPr>
          </a:p>
          <a:p>
            <a:pPr marL="0" indent="0">
              <a:lnSpc>
                <a:spcPts val="3300"/>
              </a:lnSpc>
              <a:buNone/>
            </a:pP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  （一）日本政府的理蕃政策</a:t>
            </a:r>
            <a:endParaRPr lang="en-US" altLang="zh-TW" sz="2000" dirty="0">
              <a:solidFill>
                <a:schemeClr val="bg1">
                  <a:lumMod val="50000"/>
                </a:schemeClr>
              </a:solidFill>
              <a:latin typeface="華康儷中黑" panose="020B0509000000000000" pitchFamily="49" charset="-120"/>
              <a:ea typeface="華康儷中黑" panose="020B0509000000000000" pitchFamily="49" charset="-120"/>
            </a:endParaRPr>
          </a:p>
          <a:p>
            <a:pPr marL="0" indent="0">
              <a:lnSpc>
                <a:spcPts val="3300"/>
              </a:lnSpc>
              <a:buNone/>
            </a:pP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  （二）</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中華民國</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政府國族化的單一華語政策</a:t>
            </a:r>
            <a:endParaRPr lang="en-US" altLang="zh-TW" sz="2000" dirty="0" smtClean="0">
              <a:solidFill>
                <a:schemeClr val="bg1">
                  <a:lumMod val="50000"/>
                </a:schemeClr>
              </a:solidFill>
              <a:latin typeface="華康儷中黑" panose="020B0509000000000000" pitchFamily="49" charset="-120"/>
              <a:ea typeface="華康儷中黑" panose="020B0509000000000000" pitchFamily="49" charset="-120"/>
            </a:endParaRPr>
          </a:p>
          <a:p>
            <a:pPr marL="0" indent="0">
              <a:lnSpc>
                <a:spcPts val="3300"/>
              </a:lnSpc>
              <a:buNone/>
            </a:pPr>
            <a:r>
              <a:rPr lang="zh-TW" altLang="en-US" sz="2800" dirty="0">
                <a:latin typeface="華康儷中黑" panose="020B0509000000000000" pitchFamily="49" charset="-120"/>
                <a:ea typeface="華康儷中黑" panose="020B0509000000000000" pitchFamily="49" charset="-120"/>
              </a:rPr>
              <a:t>二</a:t>
            </a:r>
            <a:r>
              <a:rPr lang="zh-TW" altLang="en-US" sz="2800" dirty="0" smtClean="0">
                <a:latin typeface="華康儷中黑" panose="020B0509000000000000" pitchFamily="49" charset="-120"/>
                <a:ea typeface="華康儷中黑" panose="020B0509000000000000" pitchFamily="49" charset="-120"/>
              </a:rPr>
              <a:t>、</a:t>
            </a:r>
            <a:r>
              <a:rPr lang="zh-TW" altLang="en-US" sz="2800" dirty="0">
                <a:latin typeface="華康儷中黑" panose="020B0509000000000000" pitchFamily="49" charset="-120"/>
                <a:ea typeface="華康儷中黑" panose="020B0509000000000000" pitchFamily="49" charset="-120"/>
              </a:rPr>
              <a:t>禁說族語</a:t>
            </a:r>
            <a:r>
              <a:rPr lang="zh-TW" altLang="en-US" sz="2800" dirty="0" smtClean="0">
                <a:latin typeface="華康儷中黑" panose="020B0509000000000000" pitchFamily="49" charset="-120"/>
                <a:ea typeface="華康儷中黑" panose="020B0509000000000000" pitchFamily="49" charset="-120"/>
              </a:rPr>
              <a:t>的</a:t>
            </a:r>
            <a:r>
              <a:rPr lang="zh-TW" altLang="en-US" sz="2800" dirty="0">
                <a:latin typeface="華康儷中黑" panose="020B0509000000000000" pitchFamily="49" charset="-120"/>
                <a:ea typeface="華康儷中黑" panose="020B0509000000000000" pitchFamily="49" charset="-120"/>
              </a:rPr>
              <a:t>苦難</a:t>
            </a:r>
            <a:r>
              <a:rPr lang="zh-TW" altLang="en-US" sz="2800" dirty="0" smtClean="0">
                <a:latin typeface="華康儷中黑" panose="020B0509000000000000" pitchFamily="49" charset="-120"/>
                <a:ea typeface="華康儷中黑" panose="020B0509000000000000" pitchFamily="49" charset="-120"/>
              </a:rPr>
              <a:t>經驗與文化危機</a:t>
            </a:r>
            <a:endParaRPr lang="en-US" altLang="zh-TW" sz="2800" dirty="0">
              <a:latin typeface="華康儷中黑" panose="020B0509000000000000" pitchFamily="49" charset="-120"/>
              <a:ea typeface="華康儷中黑" panose="020B0509000000000000" pitchFamily="49" charset="-120"/>
            </a:endParaRPr>
          </a:p>
          <a:p>
            <a:pPr marL="0" indent="0">
              <a:lnSpc>
                <a:spcPts val="3300"/>
              </a:lnSpc>
              <a:buNone/>
            </a:pP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  </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一）</a:t>
            </a:r>
            <a:r>
              <a:rPr lang="zh-TW" altLang="zh-TW" sz="2000" dirty="0">
                <a:solidFill>
                  <a:schemeClr val="bg1">
                    <a:lumMod val="50000"/>
                  </a:schemeClr>
                </a:solidFill>
                <a:latin typeface="華康儷中黑" panose="020B0509000000000000" pitchFamily="49" charset="-120"/>
                <a:ea typeface="華康儷中黑" panose="020B0509000000000000" pitchFamily="49" charset="-120"/>
              </a:rPr>
              <a:t>禁說</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族語</a:t>
            </a:r>
            <a:r>
              <a:rPr lang="zh-TW" altLang="zh-TW" sz="2000" dirty="0">
                <a:solidFill>
                  <a:schemeClr val="bg1">
                    <a:lumMod val="50000"/>
                  </a:schemeClr>
                </a:solidFill>
                <a:latin typeface="華康儷中黑" panose="020B0509000000000000" pitchFamily="49" charset="-120"/>
                <a:ea typeface="華康儷中黑" panose="020B0509000000000000" pitchFamily="49" charset="-120"/>
              </a:rPr>
              <a:t>口述歷史訪談資料分析</a:t>
            </a:r>
            <a:endParaRPr lang="en-US" altLang="zh-TW" sz="2000" dirty="0">
              <a:solidFill>
                <a:schemeClr val="bg1">
                  <a:lumMod val="50000"/>
                </a:schemeClr>
              </a:solidFill>
              <a:latin typeface="華康儷中黑" panose="020B0509000000000000" pitchFamily="49" charset="-120"/>
              <a:ea typeface="華康儷中黑" panose="020B0509000000000000" pitchFamily="49" charset="-120"/>
            </a:endParaRPr>
          </a:p>
          <a:p>
            <a:pPr marL="0" indent="0">
              <a:lnSpc>
                <a:spcPts val="3300"/>
              </a:lnSpc>
              <a:buNone/>
            </a:pP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  </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二）來自族人的過去記憶</a:t>
            </a:r>
            <a:endParaRPr lang="en-US" altLang="zh-TW" sz="2000" dirty="0">
              <a:solidFill>
                <a:schemeClr val="bg1">
                  <a:lumMod val="50000"/>
                </a:schemeClr>
              </a:solidFill>
              <a:latin typeface="華康儷中黑" panose="020B0509000000000000" pitchFamily="49" charset="-120"/>
              <a:ea typeface="華康儷中黑" panose="020B0509000000000000" pitchFamily="49" charset="-120"/>
            </a:endParaRPr>
          </a:p>
          <a:p>
            <a:pPr marL="0" indent="0">
              <a:lnSpc>
                <a:spcPts val="3300"/>
              </a:lnSpc>
              <a:buNone/>
            </a:pP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  </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三）全面</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推動禁</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說族</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語的</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結果與</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影響</a:t>
            </a:r>
            <a:endParaRPr lang="en-US" altLang="zh-TW" sz="2800" dirty="0" smtClean="0">
              <a:latin typeface="華康儷中黑" panose="020B0509000000000000" pitchFamily="49" charset="-120"/>
              <a:ea typeface="華康儷中黑" panose="020B0509000000000000" pitchFamily="49" charset="-120"/>
            </a:endParaRPr>
          </a:p>
          <a:p>
            <a:pPr marL="0" indent="0">
              <a:lnSpc>
                <a:spcPts val="3300"/>
              </a:lnSpc>
              <a:buNone/>
            </a:pPr>
            <a:r>
              <a:rPr lang="zh-TW" altLang="en-US" sz="2800" dirty="0">
                <a:latin typeface="華康儷中黑" panose="020B0509000000000000" pitchFamily="49" charset="-120"/>
                <a:ea typeface="華康儷中黑" panose="020B0509000000000000" pitchFamily="49" charset="-120"/>
              </a:rPr>
              <a:t>三</a:t>
            </a:r>
            <a:r>
              <a:rPr lang="zh-TW" altLang="en-US" sz="2800" dirty="0" smtClean="0">
                <a:latin typeface="華康儷中黑" panose="020B0509000000000000" pitchFamily="49" charset="-120"/>
                <a:ea typeface="華康儷中黑" panose="020B0509000000000000" pitchFamily="49" charset="-120"/>
              </a:rPr>
              <a:t>、再生的契機：原住民族權利回復歷程</a:t>
            </a:r>
            <a:endParaRPr lang="en-US" altLang="zh-TW" sz="2800" dirty="0" smtClean="0">
              <a:latin typeface="華康儷中黑" panose="020B0509000000000000" pitchFamily="49" charset="-120"/>
              <a:ea typeface="華康儷中黑" panose="020B0509000000000000" pitchFamily="49" charset="-120"/>
            </a:endParaRPr>
          </a:p>
          <a:p>
            <a:pPr marL="0" indent="0">
              <a:lnSpc>
                <a:spcPts val="3300"/>
              </a:lnSpc>
              <a:buNone/>
            </a:pP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  （</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一</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a:t>
            </a:r>
            <a:r>
              <a:rPr lang="en-US" altLang="zh-TW" sz="2000" dirty="0" smtClean="0">
                <a:solidFill>
                  <a:schemeClr val="bg1">
                    <a:lumMod val="50000"/>
                  </a:schemeClr>
                </a:solidFill>
                <a:latin typeface="Arial" panose="020B0604020202020204" pitchFamily="34" charset="0"/>
                <a:ea typeface="華康儷中黑" panose="020B0509000000000000" pitchFamily="49" charset="-120"/>
                <a:cs typeface="Arial" panose="020B0604020202020204" pitchFamily="34" charset="0"/>
              </a:rPr>
              <a:t>1980</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年後的族語復振</a:t>
            </a:r>
            <a:endParaRPr lang="en-US" altLang="zh-TW" sz="2000" dirty="0">
              <a:solidFill>
                <a:schemeClr val="bg1">
                  <a:lumMod val="50000"/>
                </a:schemeClr>
              </a:solidFill>
              <a:latin typeface="華康儷中黑" panose="020B0509000000000000" pitchFamily="49" charset="-120"/>
              <a:ea typeface="華康儷中黑" panose="020B0509000000000000" pitchFamily="49" charset="-120"/>
            </a:endParaRPr>
          </a:p>
          <a:p>
            <a:pPr marL="0" indent="0">
              <a:lnSpc>
                <a:spcPts val="3300"/>
              </a:lnSpc>
              <a:buNone/>
            </a:pP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  （</a:t>
            </a:r>
            <a:r>
              <a:rPr lang="zh-TW" altLang="en-US" sz="2000" dirty="0">
                <a:solidFill>
                  <a:schemeClr val="bg1">
                    <a:lumMod val="50000"/>
                  </a:schemeClr>
                </a:solidFill>
                <a:latin typeface="華康儷中黑" panose="020B0509000000000000" pitchFamily="49" charset="-120"/>
                <a:ea typeface="華康儷中黑" panose="020B0509000000000000" pitchFamily="49" charset="-120"/>
              </a:rPr>
              <a:t>二）族語學習資源盤點計畫階段性</a:t>
            </a:r>
            <a:r>
              <a:rPr lang="zh-TW" altLang="en-US" sz="2000" dirty="0" smtClean="0">
                <a:solidFill>
                  <a:schemeClr val="bg1">
                    <a:lumMod val="50000"/>
                  </a:schemeClr>
                </a:solidFill>
                <a:latin typeface="華康儷中黑" panose="020B0509000000000000" pitchFamily="49" charset="-120"/>
                <a:ea typeface="華康儷中黑" panose="020B0509000000000000" pitchFamily="49" charset="-120"/>
              </a:rPr>
              <a:t>成果</a:t>
            </a:r>
            <a:endParaRPr lang="en-US" altLang="zh-TW" sz="2000" dirty="0" smtClean="0">
              <a:solidFill>
                <a:schemeClr val="bg1">
                  <a:lumMod val="50000"/>
                </a:schemeClr>
              </a:solidFill>
              <a:latin typeface="華康儷中黑" panose="020B0509000000000000" pitchFamily="49" charset="-120"/>
              <a:ea typeface="華康儷中黑" panose="020B0509000000000000" pitchFamily="49" charset="-120"/>
            </a:endParaRPr>
          </a:p>
          <a:p>
            <a:pPr marL="0" indent="0">
              <a:lnSpc>
                <a:spcPts val="3300"/>
              </a:lnSpc>
              <a:buNone/>
            </a:pPr>
            <a:r>
              <a:rPr lang="zh-TW" altLang="en-US" sz="2800" dirty="0" smtClean="0">
                <a:latin typeface="華康儷中黑" panose="020B0509000000000000" pitchFamily="49" charset="-120"/>
                <a:ea typeface="華康儷中黑" panose="020B0509000000000000" pitchFamily="49" charset="-120"/>
              </a:rPr>
              <a:t>四、結語</a:t>
            </a:r>
            <a:endParaRPr lang="en-US" altLang="zh-TW" sz="2800" dirty="0" smtClean="0">
              <a:latin typeface="華康儷中黑" panose="020B0509000000000000" pitchFamily="49" charset="-120"/>
              <a:ea typeface="華康儷中黑" panose="020B0509000000000000" pitchFamily="49" charset="-120"/>
            </a:endParaRPr>
          </a:p>
        </p:txBody>
      </p:sp>
      <p:sp>
        <p:nvSpPr>
          <p:cNvPr id="4" name="投影片編號版面配置區 3"/>
          <p:cNvSpPr>
            <a:spLocks noGrp="1"/>
          </p:cNvSpPr>
          <p:nvPr>
            <p:ph type="sldNum" sz="quarter" idx="12"/>
          </p:nvPr>
        </p:nvSpPr>
        <p:spPr>
          <a:xfrm>
            <a:off x="6804248" y="6309320"/>
            <a:ext cx="2133600" cy="365125"/>
          </a:xfrm>
        </p:spPr>
        <p:txBody>
          <a:bodyPr/>
          <a:lstStyle/>
          <a:p>
            <a:pPr>
              <a:defRPr/>
            </a:pPr>
            <a:fld id="{AF063ADB-F6C8-4005-9082-CB0FA6C87F2D}" type="slidenum">
              <a:rPr lang="zh-TW" altLang="en-US" sz="800" smtClean="0">
                <a:latin typeface="Arial" panose="020B0604020202020204" pitchFamily="34" charset="0"/>
                <a:cs typeface="Arial" panose="020B0604020202020204" pitchFamily="34" charset="0"/>
              </a:rPr>
              <a:pPr>
                <a:defRPr/>
              </a:pPr>
              <a:t>3</a:t>
            </a:fld>
            <a:endParaRPr lang="zh-TW" altLang="en-US" sz="800" dirty="0">
              <a:latin typeface="Arial" panose="020B0604020202020204" pitchFamily="34" charset="0"/>
              <a:cs typeface="Arial" panose="020B0604020202020204" pitchFamily="34" charset="0"/>
            </a:endParaRPr>
          </a:p>
        </p:txBody>
      </p:sp>
      <p:pic>
        <p:nvPicPr>
          <p:cNvPr id="5" name="圖片 6" descr="真相和解圖示.pn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8785" y="150108"/>
            <a:ext cx="719137"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rot="16200000">
            <a:off x="-1835943" y="3501007"/>
            <a:ext cx="5328595" cy="288033"/>
          </a:xfrm>
          <a:prstGeom prst="rect">
            <a:avLst/>
          </a:prstGeom>
          <a:solidFill>
            <a:schemeClr val="accent3">
              <a:lumMod val="20000"/>
              <a:lumOff val="8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zh-TW" altLang="en-US"/>
          </a:p>
        </p:txBody>
      </p:sp>
    </p:spTree>
    <p:extLst>
      <p:ext uri="{BB962C8B-B14F-4D97-AF65-F5344CB8AC3E}">
        <p14:creationId xmlns:p14="http://schemas.microsoft.com/office/powerpoint/2010/main" val="35832054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字方塊 5"/>
          <p:cNvSpPr txBox="1"/>
          <p:nvPr/>
        </p:nvSpPr>
        <p:spPr>
          <a:xfrm>
            <a:off x="409058" y="522330"/>
            <a:ext cx="8496944" cy="6164508"/>
          </a:xfrm>
          <a:prstGeom prst="rect">
            <a:avLst/>
          </a:prstGeom>
          <a:noFill/>
        </p:spPr>
        <p:txBody>
          <a:bodyPr wrap="square" rtlCol="0">
            <a:spAutoFit/>
          </a:bodyPr>
          <a:lstStyle/>
          <a:p>
            <a:pPr>
              <a:lnSpc>
                <a:spcPts val="3400"/>
              </a:lnSpc>
            </a:pPr>
            <a:r>
              <a:rPr lang="zh-TW" altLang="en-US" sz="2400" dirty="0" smtClean="0">
                <a:solidFill>
                  <a:srgbClr val="663300"/>
                </a:solidFill>
                <a:latin typeface="華康儷粗宋" panose="02020709000000000000" pitchFamily="49" charset="-120"/>
                <a:ea typeface="華康儷粗宋" panose="02020709000000000000" pitchFamily="49" charset="-120"/>
              </a:rPr>
              <a:t>（</a:t>
            </a:r>
            <a:r>
              <a:rPr lang="zh-TW" altLang="en-US" sz="2400" dirty="0">
                <a:solidFill>
                  <a:srgbClr val="663300"/>
                </a:solidFill>
                <a:latin typeface="華康儷粗宋" panose="02020709000000000000" pitchFamily="49" charset="-120"/>
                <a:ea typeface="華康儷粗宋" panose="02020709000000000000" pitchFamily="49" charset="-120"/>
              </a:rPr>
              <a:t>一）日本政府的理蕃</a:t>
            </a:r>
            <a:r>
              <a:rPr lang="zh-TW" altLang="en-US" sz="2400" dirty="0" smtClean="0">
                <a:solidFill>
                  <a:srgbClr val="663300"/>
                </a:solidFill>
                <a:latin typeface="華康儷粗宋" panose="02020709000000000000" pitchFamily="49" charset="-120"/>
                <a:ea typeface="華康儷粗宋" panose="02020709000000000000" pitchFamily="49" charset="-120"/>
              </a:rPr>
              <a:t>政策 </a:t>
            </a:r>
            <a:endParaRPr lang="en-US" altLang="zh-TW" sz="2400" dirty="0" smtClean="0">
              <a:solidFill>
                <a:srgbClr val="663300"/>
              </a:solidFill>
              <a:latin typeface="華康儷粗宋" panose="02020709000000000000" pitchFamily="49" charset="-120"/>
              <a:ea typeface="華康儷粗宋" panose="02020709000000000000" pitchFamily="49" charset="-120"/>
            </a:endParaRPr>
          </a:p>
          <a:p>
            <a:pPr>
              <a:lnSpc>
                <a:spcPts val="3400"/>
              </a:lnSpc>
            </a:pPr>
            <a:r>
              <a:rPr lang="zh-TW" altLang="en-US" sz="2000" dirty="0">
                <a:solidFill>
                  <a:srgbClr val="663300"/>
                </a:solidFill>
                <a:latin typeface="華康儷粗宋" panose="02020709000000000000" pitchFamily="49" charset="-120"/>
                <a:ea typeface="華康儷粗宋" panose="02020709000000000000" pitchFamily="49" charset="-120"/>
                <a:cs typeface="Arial" panose="020B0604020202020204" pitchFamily="34" charset="0"/>
              </a:rPr>
              <a:t> </a:t>
            </a:r>
            <a:r>
              <a:rPr lang="zh-TW" altLang="en-US" sz="2000" dirty="0" smtClean="0">
                <a:solidFill>
                  <a:srgbClr val="663300"/>
                </a:solidFill>
                <a:latin typeface="華康儷粗宋" panose="02020709000000000000" pitchFamily="49" charset="-120"/>
                <a:ea typeface="華康儷粗宋" panose="02020709000000000000" pitchFamily="49" charset="-120"/>
                <a:cs typeface="Arial" panose="020B0604020202020204" pitchFamily="34" charset="0"/>
              </a:rPr>
              <a:t>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1</a:t>
            </a: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蕃人公學校                                      </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173-175</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400"/>
              </a:lnSpc>
            </a:pP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    2</a:t>
            </a: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蕃童教育所                                      </a:t>
            </a:r>
            <a:r>
              <a:rPr lang="zh-TW" altLang="en-US" sz="1600" dirty="0" smtClean="0">
                <a:solidFill>
                  <a:srgbClr val="0000FF"/>
                </a:solidFill>
                <a:latin typeface="Century Gothic" panose="020B0502020202020204" pitchFamily="34" charset="0"/>
              </a:rPr>
              <a:t>（</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176-178</a:t>
            </a:r>
            <a:r>
              <a:rPr lang="zh-TW" altLang="en-US" sz="1600" dirty="0" smtClean="0">
                <a:solidFill>
                  <a:srgbClr val="0000FF"/>
                </a:solidFill>
                <a:latin typeface="Century Gothic" panose="020B0502020202020204" pitchFamily="34" charset="0"/>
              </a:rPr>
              <a:t>頁）</a:t>
            </a:r>
            <a:endParaRPr lang="en-US" altLang="zh-TW" sz="1600" dirty="0">
              <a:latin typeface="Arial" panose="020B0604020202020204" pitchFamily="34" charset="0"/>
              <a:ea typeface="華康魏碑體" panose="03000709000000000000" pitchFamily="65" charset="-120"/>
              <a:cs typeface="Arial" panose="020B0604020202020204" pitchFamily="34" charset="0"/>
            </a:endParaRPr>
          </a:p>
          <a:p>
            <a:pPr>
              <a:lnSpc>
                <a:spcPts val="3400"/>
              </a:lnSpc>
            </a:pPr>
            <a:r>
              <a:rPr lang="zh-TW" altLang="en-US" sz="2400" dirty="0" smtClean="0">
                <a:solidFill>
                  <a:srgbClr val="663300"/>
                </a:solidFill>
                <a:latin typeface="華康儷粗宋" panose="02020709000000000000" pitchFamily="49" charset="-120"/>
                <a:ea typeface="華康儷粗宋" panose="02020709000000000000" pitchFamily="49" charset="-120"/>
              </a:rPr>
              <a:t>（</a:t>
            </a:r>
            <a:r>
              <a:rPr lang="zh-TW" altLang="en-US" sz="2400" dirty="0">
                <a:solidFill>
                  <a:srgbClr val="663300"/>
                </a:solidFill>
                <a:latin typeface="華康儷粗宋" panose="02020709000000000000" pitchFamily="49" charset="-120"/>
                <a:ea typeface="華康儷粗宋" panose="02020709000000000000" pitchFamily="49" charset="-120"/>
              </a:rPr>
              <a:t>二）中華民國政府國族化的單一華語</a:t>
            </a:r>
            <a:r>
              <a:rPr lang="zh-TW" altLang="en-US" sz="2400" dirty="0" smtClean="0">
                <a:solidFill>
                  <a:srgbClr val="663300"/>
                </a:solidFill>
                <a:latin typeface="華康儷粗宋" panose="02020709000000000000" pitchFamily="49" charset="-120"/>
                <a:ea typeface="華康儷粗宋" panose="02020709000000000000" pitchFamily="49" charset="-120"/>
              </a:rPr>
              <a:t>政策 </a:t>
            </a:r>
            <a:endParaRPr lang="en-US" altLang="zh-TW" sz="2400" dirty="0" smtClean="0">
              <a:solidFill>
                <a:srgbClr val="663300"/>
              </a:solidFill>
              <a:latin typeface="華康儷粗宋" panose="02020709000000000000" pitchFamily="49" charset="-120"/>
              <a:ea typeface="華康儷粗宋" panose="02020709000000000000" pitchFamily="49" charset="-120"/>
            </a:endParaRPr>
          </a:p>
          <a:p>
            <a:pPr>
              <a:lnSpc>
                <a:spcPts val="3400"/>
              </a:lnSpc>
            </a:pPr>
            <a:r>
              <a:rPr lang="zh-TW" altLang="en-US" sz="2000" dirty="0">
                <a:solidFill>
                  <a:srgbClr val="663300"/>
                </a:solidFill>
                <a:latin typeface="華康儷粗宋" panose="02020709000000000000" pitchFamily="49" charset="-120"/>
                <a:ea typeface="華康儷粗宋" panose="02020709000000000000" pitchFamily="49" charset="-120"/>
                <a:cs typeface="Arial" panose="020B0604020202020204" pitchFamily="34" charset="0"/>
              </a:rPr>
              <a:t> </a:t>
            </a:r>
            <a:r>
              <a:rPr lang="zh-TW" altLang="en-US" sz="2000" dirty="0" smtClean="0">
                <a:solidFill>
                  <a:srgbClr val="663300"/>
                </a:solidFill>
                <a:latin typeface="華康儷粗宋" panose="02020709000000000000" pitchFamily="49" charset="-120"/>
                <a:ea typeface="華康儷粗宋" panose="02020709000000000000" pitchFamily="49" charset="-120"/>
                <a:cs typeface="Arial" panose="020B0604020202020204" pitchFamily="34" charset="0"/>
              </a:rPr>
              <a:t>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1</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 推行國語運動相關法令特點             </a:t>
            </a:r>
            <a:r>
              <a:rPr lang="zh-TW" altLang="en-US" sz="1600" dirty="0" smtClean="0">
                <a:solidFill>
                  <a:srgbClr val="0000FF"/>
                </a:solidFill>
                <a:latin typeface="Century Gothic" panose="020B0502020202020204" pitchFamily="34" charset="0"/>
              </a:rPr>
              <a:t>（</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179-181</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400"/>
              </a:lnSpc>
            </a:pPr>
            <a:r>
              <a:rPr lang="zh-TW" altLang="en-US" sz="2400" dirty="0" smtClean="0">
                <a:latin typeface="華康龍門石碑" panose="03000709000000000000" pitchFamily="65" charset="-120"/>
                <a:ea typeface="華康儷粗宋" panose="02020709000000000000" pitchFamily="49" charset="-120"/>
              </a:rPr>
              <a:t>   </a:t>
            </a:r>
            <a:r>
              <a:rPr lang="ja-JP" altLang="en-US" sz="2400" dirty="0" smtClean="0">
                <a:latin typeface="華康龍門石碑" panose="03000709000000000000" pitchFamily="65" charset="-120"/>
                <a:ea typeface="華康儷粗宋" panose="02020709000000000000" pitchFamily="49" charset="-120"/>
              </a:rPr>
              <a:t>・</a:t>
            </a:r>
            <a:r>
              <a:rPr lang="zh-TW" altLang="en-US" sz="2400" dirty="0" smtClean="0">
                <a:latin typeface="華康龍門石碑" panose="03000709000000000000" pitchFamily="65" charset="-120"/>
                <a:ea typeface="華康龍門石碑" panose="03000709000000000000" pitchFamily="65" charset="-120"/>
              </a:rPr>
              <a:t>說</a:t>
            </a:r>
            <a:r>
              <a:rPr lang="zh-TW" altLang="en-US" sz="2400" dirty="0">
                <a:latin typeface="華康龍門石碑" panose="03000709000000000000" pitchFamily="65" charset="-120"/>
                <a:ea typeface="華康龍門石碑" panose="03000709000000000000" pitchFamily="65" charset="-120"/>
              </a:rPr>
              <a:t>國語跟推行中華文化、民族團結、反共復國結合</a:t>
            </a:r>
          </a:p>
          <a:p>
            <a:pPr>
              <a:lnSpc>
                <a:spcPts val="3400"/>
              </a:lnSpc>
            </a:pPr>
            <a:r>
              <a:rPr lang="ja-JP" altLang="en-US" sz="2400" dirty="0" smtClean="0">
                <a:latin typeface="華康龍門石碑" panose="03000709000000000000" pitchFamily="65" charset="-120"/>
                <a:ea typeface="華康儷粗宋" panose="02020709000000000000" pitchFamily="49" charset="-120"/>
              </a:rPr>
              <a:t>　</a:t>
            </a:r>
            <a:r>
              <a:rPr lang="zh-TW" altLang="en-US" sz="2400" dirty="0" smtClean="0">
                <a:latin typeface="華康龍門石碑" panose="03000709000000000000" pitchFamily="65" charset="-120"/>
                <a:ea typeface="華康儷粗宋" panose="02020709000000000000" pitchFamily="49" charset="-120"/>
              </a:rPr>
              <a:t> </a:t>
            </a:r>
            <a:r>
              <a:rPr lang="ja-JP" altLang="en-US" sz="2400" dirty="0" smtClean="0">
                <a:latin typeface="華康龍門石碑" panose="03000709000000000000" pitchFamily="65" charset="-120"/>
                <a:ea typeface="華康儷粗宋" panose="02020709000000000000" pitchFamily="49" charset="-120"/>
              </a:rPr>
              <a:t>・</a:t>
            </a:r>
            <a:r>
              <a:rPr lang="zh-TW" altLang="en-US" sz="2400" dirty="0" smtClean="0">
                <a:latin typeface="華康龍門石碑" panose="03000709000000000000" pitchFamily="65" charset="-120"/>
                <a:ea typeface="華康龍門石碑" panose="03000709000000000000" pitchFamily="65" charset="-120"/>
              </a:rPr>
              <a:t>獎懲</a:t>
            </a:r>
            <a:r>
              <a:rPr lang="zh-TW" altLang="en-US" sz="2400" dirty="0">
                <a:latin typeface="華康龍門石碑" panose="03000709000000000000" pitchFamily="65" charset="-120"/>
                <a:ea typeface="華康龍門石碑" panose="03000709000000000000" pitchFamily="65" charset="-120"/>
              </a:rPr>
              <a:t>並施的國語運動</a:t>
            </a:r>
          </a:p>
          <a:p>
            <a:pPr>
              <a:lnSpc>
                <a:spcPts val="3400"/>
              </a:lnSpc>
            </a:pPr>
            <a:r>
              <a:rPr lang="ja-JP" altLang="en-US" sz="2400" dirty="0" smtClean="0">
                <a:latin typeface="華康龍門石碑" panose="03000709000000000000" pitchFamily="65" charset="-120"/>
                <a:ea typeface="華康儷粗宋" panose="02020709000000000000" pitchFamily="49" charset="-120"/>
              </a:rPr>
              <a:t>　</a:t>
            </a:r>
            <a:r>
              <a:rPr lang="zh-TW" altLang="en-US" sz="2400" dirty="0" smtClean="0">
                <a:latin typeface="華康龍門石碑" panose="03000709000000000000" pitchFamily="65" charset="-120"/>
                <a:ea typeface="華康儷粗宋" panose="02020709000000000000" pitchFamily="49" charset="-120"/>
              </a:rPr>
              <a:t> </a:t>
            </a:r>
            <a:r>
              <a:rPr lang="ja-JP" altLang="en-US" sz="2400" dirty="0" smtClean="0">
                <a:latin typeface="華康龍門石碑" panose="03000709000000000000" pitchFamily="65" charset="-120"/>
                <a:ea typeface="華康儷粗宋" panose="02020709000000000000" pitchFamily="49" charset="-120"/>
              </a:rPr>
              <a:t>・</a:t>
            </a:r>
            <a:r>
              <a:rPr lang="zh-TW" altLang="en-US" sz="2400" dirty="0" smtClean="0">
                <a:latin typeface="華康龍門石碑" panose="03000709000000000000" pitchFamily="65" charset="-120"/>
                <a:ea typeface="華康龍門石碑" panose="03000709000000000000" pitchFamily="65" charset="-120"/>
              </a:rPr>
              <a:t>從</a:t>
            </a:r>
            <a:r>
              <a:rPr lang="zh-TW" altLang="en-US" sz="2400" dirty="0">
                <a:latin typeface="華康龍門石碑" panose="03000709000000000000" pitchFamily="65" charset="-120"/>
                <a:ea typeface="華康龍門石碑" panose="03000709000000000000" pitchFamily="65" charset="-120"/>
              </a:rPr>
              <a:t>學校教育到社會環境全面國語化</a:t>
            </a:r>
          </a:p>
          <a:p>
            <a:pPr>
              <a:lnSpc>
                <a:spcPts val="3400"/>
              </a:lnSpc>
            </a:pPr>
            <a:r>
              <a:rPr lang="ja-JP" altLang="en-US" sz="2400" dirty="0" smtClean="0">
                <a:latin typeface="華康龍門石碑" panose="03000709000000000000" pitchFamily="65" charset="-120"/>
                <a:ea typeface="華康儷粗宋" panose="02020709000000000000" pitchFamily="49" charset="-120"/>
              </a:rPr>
              <a:t>　</a:t>
            </a:r>
            <a:r>
              <a:rPr lang="zh-TW" altLang="en-US" sz="2400" dirty="0" smtClean="0">
                <a:latin typeface="華康龍門石碑" panose="03000709000000000000" pitchFamily="65" charset="-120"/>
                <a:ea typeface="華康儷粗宋" panose="02020709000000000000" pitchFamily="49" charset="-120"/>
              </a:rPr>
              <a:t> </a:t>
            </a:r>
            <a:r>
              <a:rPr lang="ja-JP" altLang="en-US" sz="2400" dirty="0" smtClean="0">
                <a:latin typeface="華康龍門石碑" panose="03000709000000000000" pitchFamily="65" charset="-120"/>
                <a:ea typeface="華康儷粗宋" panose="02020709000000000000" pitchFamily="49" charset="-120"/>
              </a:rPr>
              <a:t>・</a:t>
            </a:r>
            <a:r>
              <a:rPr lang="zh-TW" altLang="en-US" sz="2400" dirty="0" smtClean="0">
                <a:latin typeface="華康龍門石碑" panose="03000709000000000000" pitchFamily="65" charset="-120"/>
                <a:ea typeface="華康龍門石碑" panose="03000709000000000000" pitchFamily="65" charset="-120"/>
              </a:rPr>
              <a:t>「</a:t>
            </a:r>
            <a:r>
              <a:rPr lang="zh-TW" altLang="en-US" sz="2400" dirty="0">
                <a:latin typeface="華康龍門石碑" panose="03000709000000000000" pitchFamily="65" charset="-120"/>
                <a:ea typeface="華康龍門石碑" panose="03000709000000000000" pitchFamily="65" charset="-120"/>
              </a:rPr>
              <a:t>山地」在推行國語運動中的</a:t>
            </a:r>
            <a:r>
              <a:rPr lang="zh-TW" altLang="en-US" sz="2400" dirty="0" smtClean="0">
                <a:latin typeface="華康龍門石碑" panose="03000709000000000000" pitchFamily="65" charset="-120"/>
                <a:ea typeface="華康龍門石碑" panose="03000709000000000000" pitchFamily="65" charset="-120"/>
              </a:rPr>
              <a:t>特殊性</a:t>
            </a:r>
            <a:endParaRPr lang="en-US" altLang="zh-TW" sz="2400" dirty="0" smtClean="0">
              <a:latin typeface="華康龍門石碑" panose="03000709000000000000" pitchFamily="65" charset="-120"/>
              <a:ea typeface="華康龍門石碑" panose="03000709000000000000" pitchFamily="65" charset="-120"/>
            </a:endParaRPr>
          </a:p>
          <a:p>
            <a:pPr>
              <a:lnSpc>
                <a:spcPts val="3100"/>
              </a:lnSpc>
            </a:pPr>
            <a:r>
              <a:rPr lang="zh-TW" altLang="en-US" sz="2000" dirty="0" smtClean="0">
                <a:latin typeface="Arial" panose="020B0604020202020204" pitchFamily="34" charset="0"/>
                <a:ea typeface="華康龍門石碑" panose="03000709000000000000" pitchFamily="65" charset="-120"/>
                <a:cs typeface="Arial" panose="020B0604020202020204" pitchFamily="34" charset="0"/>
              </a:rPr>
              <a:t>    </a:t>
            </a:r>
            <a:r>
              <a:rPr lang="en-US" altLang="ja-JP" sz="2000" dirty="0" smtClean="0">
                <a:latin typeface="Arial" panose="020B0604020202020204" pitchFamily="34" charset="0"/>
                <a:ea typeface="華康龍門石碑" panose="03000709000000000000" pitchFamily="65" charset="-120"/>
                <a:cs typeface="Arial" panose="020B0604020202020204" pitchFamily="34" charset="0"/>
              </a:rPr>
              <a:t>2</a:t>
            </a:r>
            <a:r>
              <a:rPr lang="zh-TW" altLang="en-US" sz="2000" dirty="0" smtClean="0">
                <a:latin typeface="Arial" panose="020B0604020202020204" pitchFamily="34" charset="0"/>
                <a:ea typeface="華康龍門石碑" panose="03000709000000000000" pitchFamily="65" charset="-120"/>
                <a:cs typeface="Arial" panose="020B0604020202020204" pitchFamily="34" charset="0"/>
              </a:rPr>
              <a:t> </a:t>
            </a:r>
            <a:r>
              <a:rPr lang="zh-TW" altLang="en-US" sz="2400" dirty="0">
                <a:latin typeface="Arial" panose="020B0604020202020204" pitchFamily="34" charset="0"/>
                <a:ea typeface="華康魏碑體" panose="03000709000000000000" pitchFamily="65" charset="-120"/>
                <a:cs typeface="Arial" panose="020B0604020202020204" pitchFamily="34" charset="0"/>
              </a:rPr>
              <a:t>推行國語運動</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影響                            </a:t>
            </a:r>
            <a:r>
              <a:rPr lang="zh-TW" altLang="en-US" sz="1600" dirty="0" smtClean="0">
                <a:solidFill>
                  <a:srgbClr val="0000FF"/>
                </a:solidFill>
                <a:latin typeface="Century Gothic" panose="020B0502020202020204" pitchFamily="34" charset="0"/>
              </a:rPr>
              <a:t>（</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182</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100"/>
              </a:lnSpc>
            </a:pPr>
            <a:r>
              <a:rPr lang="ja-JP" altLang="en-US" sz="2400" dirty="0" smtClean="0">
                <a:latin typeface="華康龍門石碑" panose="03000709000000000000" pitchFamily="65" charset="-120"/>
                <a:ea typeface="華康儷粗宋" panose="02020709000000000000" pitchFamily="49" charset="-120"/>
              </a:rPr>
              <a:t>   ・</a:t>
            </a:r>
            <a:r>
              <a:rPr lang="zh-TW" altLang="en-US" sz="2400" dirty="0" smtClean="0">
                <a:latin typeface="華康龍門石碑" panose="03000709000000000000" pitchFamily="65" charset="-120"/>
                <a:ea typeface="華康龍門石碑" panose="03000709000000000000" pitchFamily="65" charset="-120"/>
              </a:rPr>
              <a:t>「</a:t>
            </a:r>
            <a:r>
              <a:rPr lang="zh-TW" altLang="en-US" sz="2400" dirty="0">
                <a:latin typeface="華康龍門石碑" panose="03000709000000000000" pitchFamily="65" charset="-120"/>
                <a:ea typeface="華康龍門石碑" panose="03000709000000000000" pitchFamily="65" charset="-120"/>
              </a:rPr>
              <a:t>推行國語」實為「禁說族語」</a:t>
            </a:r>
          </a:p>
          <a:p>
            <a:pPr>
              <a:lnSpc>
                <a:spcPts val="3100"/>
              </a:lnSpc>
            </a:pPr>
            <a:r>
              <a:rPr lang="zh-TW" altLang="en-US" sz="2400" dirty="0" smtClean="0">
                <a:latin typeface="華康龍門石碑" panose="03000709000000000000" pitchFamily="65" charset="-120"/>
                <a:ea typeface="華康儷粗宋" panose="02020709000000000000" pitchFamily="49" charset="-120"/>
              </a:rPr>
              <a:t>   </a:t>
            </a:r>
            <a:r>
              <a:rPr lang="ja-JP" altLang="en-US" sz="2400" dirty="0" smtClean="0">
                <a:latin typeface="華康龍門石碑" panose="03000709000000000000" pitchFamily="65" charset="-120"/>
                <a:ea typeface="華康儷粗宋" panose="02020709000000000000" pitchFamily="49" charset="-120"/>
              </a:rPr>
              <a:t>・</a:t>
            </a:r>
            <a:r>
              <a:rPr lang="zh-TW" altLang="en-US" sz="2400" dirty="0" smtClean="0">
                <a:latin typeface="華康龍門石碑" panose="03000709000000000000" pitchFamily="65" charset="-120"/>
                <a:ea typeface="華康龍門石碑" panose="03000709000000000000" pitchFamily="65" charset="-120"/>
              </a:rPr>
              <a:t>監督</a:t>
            </a:r>
            <a:r>
              <a:rPr lang="zh-TW" altLang="en-US" sz="2400" dirty="0">
                <a:latin typeface="華康龍門石碑" panose="03000709000000000000" pitchFamily="65" charset="-120"/>
                <a:ea typeface="華康龍門石碑" panose="03000709000000000000" pitchFamily="65" charset="-120"/>
              </a:rPr>
              <a:t>、糾察、控告、懲處 → 影響人際間的信任關係</a:t>
            </a:r>
          </a:p>
          <a:p>
            <a:pPr>
              <a:lnSpc>
                <a:spcPts val="3100"/>
              </a:lnSpc>
            </a:pPr>
            <a:r>
              <a:rPr lang="zh-TW" altLang="en-US" sz="2400" dirty="0" smtClean="0">
                <a:latin typeface="華康龍門石碑" panose="03000709000000000000" pitchFamily="65" charset="-120"/>
                <a:ea typeface="華康儷粗宋" panose="02020709000000000000" pitchFamily="49" charset="-120"/>
              </a:rPr>
              <a:t>   </a:t>
            </a:r>
            <a:r>
              <a:rPr lang="ja-JP" altLang="en-US" sz="2400" dirty="0" smtClean="0">
                <a:latin typeface="華康龍門石碑" panose="03000709000000000000" pitchFamily="65" charset="-120"/>
                <a:ea typeface="華康儷粗宋" panose="02020709000000000000" pitchFamily="49" charset="-120"/>
              </a:rPr>
              <a:t>・</a:t>
            </a:r>
            <a:r>
              <a:rPr lang="zh-TW" altLang="en-US" sz="2400" dirty="0" smtClean="0">
                <a:latin typeface="華康龍門石碑" panose="03000709000000000000" pitchFamily="65" charset="-120"/>
                <a:ea typeface="華康龍門石碑" panose="03000709000000000000" pitchFamily="65" charset="-120"/>
              </a:rPr>
              <a:t>說</a:t>
            </a:r>
            <a:r>
              <a:rPr lang="zh-TW" altLang="en-US" sz="2400" dirty="0">
                <a:latin typeface="華康龍門石碑" panose="03000709000000000000" pitchFamily="65" charset="-120"/>
                <a:ea typeface="華康龍門石碑" panose="03000709000000000000" pitchFamily="65" charset="-120"/>
              </a:rPr>
              <a:t>族語被汙名化</a:t>
            </a:r>
          </a:p>
          <a:p>
            <a:pPr>
              <a:lnSpc>
                <a:spcPts val="3100"/>
              </a:lnSpc>
            </a:pPr>
            <a:r>
              <a:rPr lang="zh-TW" altLang="en-US" sz="2400" dirty="0" smtClean="0">
                <a:latin typeface="華康龍門石碑" panose="03000709000000000000" pitchFamily="65" charset="-120"/>
                <a:ea typeface="華康儷粗宋" panose="02020709000000000000" pitchFamily="49" charset="-120"/>
              </a:rPr>
              <a:t>   </a:t>
            </a:r>
            <a:r>
              <a:rPr lang="ja-JP" altLang="en-US" sz="2400" dirty="0" smtClean="0">
                <a:latin typeface="華康龍門石碑" panose="03000709000000000000" pitchFamily="65" charset="-120"/>
                <a:ea typeface="華康儷粗宋" panose="02020709000000000000" pitchFamily="49" charset="-120"/>
              </a:rPr>
              <a:t>・</a:t>
            </a:r>
            <a:r>
              <a:rPr lang="zh-TW" altLang="en-US" sz="2400" dirty="0" smtClean="0">
                <a:latin typeface="華康龍門石碑" panose="03000709000000000000" pitchFamily="65" charset="-120"/>
                <a:ea typeface="華康龍門石碑" panose="03000709000000000000" pitchFamily="65" charset="-120"/>
              </a:rPr>
              <a:t>當</a:t>
            </a:r>
            <a:r>
              <a:rPr lang="zh-TW" altLang="en-US" sz="2400" dirty="0">
                <a:latin typeface="華康龍門石碑" panose="03000709000000000000" pitchFamily="65" charset="-120"/>
                <a:ea typeface="華康龍門石碑" panose="03000709000000000000" pitchFamily="65" charset="-120"/>
              </a:rPr>
              <a:t>人們只說國語 → 族語流失、</a:t>
            </a:r>
            <a:r>
              <a:rPr lang="zh-TW" altLang="en-US" sz="2400" dirty="0" smtClean="0">
                <a:latin typeface="華康龍門石碑" panose="03000709000000000000" pitchFamily="65" charset="-120"/>
                <a:ea typeface="華康龍門石碑" panose="03000709000000000000" pitchFamily="65" charset="-120"/>
              </a:rPr>
              <a:t>滅絕</a:t>
            </a:r>
            <a:endParaRPr lang="en-US" altLang="zh-TW" sz="2400" dirty="0">
              <a:latin typeface="華康龍門石碑" panose="03000709000000000000" pitchFamily="65" charset="-120"/>
              <a:ea typeface="華康龍門石碑" panose="03000709000000000000" pitchFamily="65" charset="-120"/>
            </a:endParaRPr>
          </a:p>
        </p:txBody>
      </p:sp>
      <p:sp>
        <p:nvSpPr>
          <p:cNvPr id="7" name="文字方塊 6"/>
          <p:cNvSpPr txBox="1"/>
          <p:nvPr/>
        </p:nvSpPr>
        <p:spPr>
          <a:xfrm>
            <a:off x="179512" y="44624"/>
            <a:ext cx="8496944" cy="553998"/>
          </a:xfrm>
          <a:prstGeom prst="rect">
            <a:avLst/>
          </a:prstGeom>
          <a:noFill/>
        </p:spPr>
        <p:txBody>
          <a:bodyPr wrap="square" rtlCol="0">
            <a:spAutoFit/>
          </a:bodyPr>
          <a:lstStyle/>
          <a:p>
            <a:r>
              <a:rPr lang="zh-TW" altLang="en-US" sz="3000" dirty="0">
                <a:solidFill>
                  <a:srgbClr val="336600"/>
                </a:solidFill>
                <a:latin typeface="華康儷中黑" panose="020B0509000000000000" pitchFamily="49" charset="-120"/>
                <a:ea typeface="華康儷中黑" panose="020B0509000000000000" pitchFamily="49" charset="-120"/>
              </a:rPr>
              <a:t>一、族語的</a:t>
            </a:r>
            <a:r>
              <a:rPr lang="zh-TW" altLang="en-US" sz="3000" dirty="0" smtClean="0">
                <a:solidFill>
                  <a:srgbClr val="336600"/>
                </a:solidFill>
                <a:latin typeface="華康儷中黑" panose="020B0509000000000000" pitchFamily="49" charset="-120"/>
                <a:ea typeface="華康儷中黑" panose="020B0509000000000000" pitchFamily="49" charset="-120"/>
              </a:rPr>
              <a:t>喪失：不當</a:t>
            </a:r>
            <a:r>
              <a:rPr lang="zh-TW" altLang="en-US" sz="3000" dirty="0">
                <a:solidFill>
                  <a:srgbClr val="336600"/>
                </a:solidFill>
                <a:latin typeface="華康儷中黑" panose="020B0509000000000000" pitchFamily="49" charset="-120"/>
                <a:ea typeface="華康儷中黑" panose="020B0509000000000000" pitchFamily="49" charset="-120"/>
              </a:rPr>
              <a:t>限制族語使用的政策</a:t>
            </a:r>
            <a:r>
              <a:rPr lang="zh-TW" altLang="en-US" sz="3000" dirty="0" smtClean="0">
                <a:solidFill>
                  <a:srgbClr val="336600"/>
                </a:solidFill>
                <a:latin typeface="華康儷中黑" panose="020B0509000000000000" pitchFamily="49" charset="-120"/>
                <a:ea typeface="華康儷中黑" panose="020B0509000000000000" pitchFamily="49" charset="-120"/>
              </a:rPr>
              <a:t>脈絡</a:t>
            </a:r>
            <a:endParaRPr lang="en-US" altLang="zh-TW" sz="3000" dirty="0">
              <a:solidFill>
                <a:srgbClr val="336600"/>
              </a:solidFill>
              <a:latin typeface="華康儷中黑" panose="020B0509000000000000" pitchFamily="49" charset="-120"/>
              <a:ea typeface="華康儷中黑" panose="020B0509000000000000" pitchFamily="49" charset="-120"/>
            </a:endParaRPr>
          </a:p>
        </p:txBody>
      </p:sp>
      <p:sp>
        <p:nvSpPr>
          <p:cNvPr id="2" name="投影片編號版面配置區 1"/>
          <p:cNvSpPr>
            <a:spLocks noGrp="1"/>
          </p:cNvSpPr>
          <p:nvPr>
            <p:ph type="sldNum" sz="quarter" idx="12"/>
          </p:nvPr>
        </p:nvSpPr>
        <p:spPr>
          <a:xfrm>
            <a:off x="6804248"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4</a:t>
            </a:fld>
            <a:endParaRPr lang="zh-TW"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07207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字方塊 6"/>
          <p:cNvSpPr txBox="1"/>
          <p:nvPr/>
        </p:nvSpPr>
        <p:spPr>
          <a:xfrm>
            <a:off x="341784" y="465639"/>
            <a:ext cx="8496944" cy="553998"/>
          </a:xfrm>
          <a:prstGeom prst="rect">
            <a:avLst/>
          </a:prstGeom>
          <a:noFill/>
        </p:spPr>
        <p:txBody>
          <a:bodyPr wrap="square" rtlCol="0">
            <a:spAutoFit/>
          </a:bodyPr>
          <a:lstStyle/>
          <a:p>
            <a:r>
              <a:rPr lang="zh-TW" altLang="en-US" sz="3000" dirty="0">
                <a:solidFill>
                  <a:srgbClr val="336600"/>
                </a:solidFill>
                <a:latin typeface="華康儷中黑" panose="020B0509000000000000" pitchFamily="49" charset="-120"/>
                <a:ea typeface="華康儷中黑" panose="020B0509000000000000" pitchFamily="49" charset="-120"/>
              </a:rPr>
              <a:t>二</a:t>
            </a:r>
            <a:r>
              <a:rPr lang="zh-TW" altLang="en-US" sz="3000" dirty="0" smtClean="0">
                <a:solidFill>
                  <a:srgbClr val="336600"/>
                </a:solidFill>
                <a:latin typeface="華康儷中黑" panose="020B0509000000000000" pitchFamily="49" charset="-120"/>
                <a:ea typeface="華康儷中黑" panose="020B0509000000000000" pitchFamily="49" charset="-120"/>
              </a:rPr>
              <a:t>、禁</a:t>
            </a:r>
            <a:r>
              <a:rPr lang="zh-TW" altLang="en-US" sz="3000" dirty="0">
                <a:solidFill>
                  <a:srgbClr val="336600"/>
                </a:solidFill>
                <a:latin typeface="華康儷中黑" panose="020B0509000000000000" pitchFamily="49" charset="-120"/>
                <a:ea typeface="華康儷中黑" panose="020B0509000000000000" pitchFamily="49" charset="-120"/>
              </a:rPr>
              <a:t>說族語的苦難經驗與文化危機</a:t>
            </a:r>
            <a:endParaRPr lang="en-US" altLang="zh-TW" sz="3000" dirty="0" smtClean="0">
              <a:solidFill>
                <a:srgbClr val="336600"/>
              </a:solidFill>
              <a:latin typeface="華康儷中黑" panose="020B0509000000000000" pitchFamily="49" charset="-120"/>
              <a:ea typeface="華康儷中黑" panose="020B0509000000000000" pitchFamily="49" charset="-120"/>
            </a:endParaRPr>
          </a:p>
        </p:txBody>
      </p:sp>
      <p:sp>
        <p:nvSpPr>
          <p:cNvPr id="2" name="文字方塊 1"/>
          <p:cNvSpPr txBox="1"/>
          <p:nvPr/>
        </p:nvSpPr>
        <p:spPr>
          <a:xfrm>
            <a:off x="539552" y="1268760"/>
            <a:ext cx="8299176" cy="4478149"/>
          </a:xfrm>
          <a:prstGeom prst="rect">
            <a:avLst/>
          </a:prstGeom>
          <a:noFill/>
          <a:ln>
            <a:noFill/>
          </a:ln>
        </p:spPr>
        <p:txBody>
          <a:bodyPr wrap="square" rtlCol="0">
            <a:spAutoFit/>
          </a:bodyPr>
          <a:lstStyle/>
          <a:p>
            <a:pPr>
              <a:lnSpc>
                <a:spcPts val="3800"/>
              </a:lnSpc>
            </a:pPr>
            <a:r>
              <a:rPr lang="zh-TW" altLang="en-US" sz="2400" dirty="0">
                <a:solidFill>
                  <a:srgbClr val="663300"/>
                </a:solidFill>
                <a:latin typeface="華康儷粗宋" panose="02020709000000000000" pitchFamily="49" charset="-120"/>
                <a:ea typeface="華康儷粗宋" panose="02020709000000000000" pitchFamily="49" charset="-120"/>
              </a:rPr>
              <a:t>（一）</a:t>
            </a:r>
            <a:r>
              <a:rPr lang="zh-TW" altLang="zh-TW" sz="2400" dirty="0">
                <a:solidFill>
                  <a:srgbClr val="663300"/>
                </a:solidFill>
                <a:latin typeface="華康儷粗宋" panose="02020709000000000000" pitchFamily="49" charset="-120"/>
                <a:ea typeface="華康儷粗宋" panose="02020709000000000000" pitchFamily="49" charset="-120"/>
              </a:rPr>
              <a:t>禁說</a:t>
            </a:r>
            <a:r>
              <a:rPr lang="zh-TW" altLang="en-US" sz="2400" dirty="0">
                <a:solidFill>
                  <a:srgbClr val="663300"/>
                </a:solidFill>
                <a:latin typeface="華康儷粗宋" panose="02020709000000000000" pitchFamily="49" charset="-120"/>
                <a:ea typeface="華康儷粗宋" panose="02020709000000000000" pitchFamily="49" charset="-120"/>
              </a:rPr>
              <a:t>族語</a:t>
            </a:r>
            <a:r>
              <a:rPr lang="zh-TW" altLang="zh-TW" sz="2400" dirty="0">
                <a:solidFill>
                  <a:srgbClr val="663300"/>
                </a:solidFill>
                <a:latin typeface="華康儷粗宋" panose="02020709000000000000" pitchFamily="49" charset="-120"/>
                <a:ea typeface="華康儷粗宋" panose="02020709000000000000" pitchFamily="49" charset="-120"/>
              </a:rPr>
              <a:t>口述歷史訪談</a:t>
            </a:r>
            <a:r>
              <a:rPr lang="zh-TW" altLang="zh-TW" sz="2400" dirty="0" smtClean="0">
                <a:solidFill>
                  <a:srgbClr val="663300"/>
                </a:solidFill>
                <a:latin typeface="華康儷粗宋" panose="02020709000000000000" pitchFamily="49" charset="-120"/>
                <a:ea typeface="華康儷粗宋" panose="02020709000000000000" pitchFamily="49" charset="-120"/>
              </a:rPr>
              <a:t>資料分析</a:t>
            </a:r>
            <a:r>
              <a:rPr lang="zh-TW" altLang="en-US" sz="2400" dirty="0" smtClean="0">
                <a:solidFill>
                  <a:srgbClr val="663300"/>
                </a:solidFill>
                <a:latin typeface="華康儷粗宋" panose="02020709000000000000" pitchFamily="49" charset="-120"/>
                <a:ea typeface="華康儷粗宋" panose="02020709000000000000" pitchFamily="49" charset="-120"/>
              </a:rPr>
              <a:t>  </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183-186</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1</a:t>
            </a: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整體</a:t>
            </a:r>
            <a:r>
              <a:rPr lang="zh-TW" altLang="en-US" sz="2400" dirty="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2</a:t>
            </a: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族別與性別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3</a:t>
            </a: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年齡分布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4</a:t>
            </a: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學歷與職業</a:t>
            </a:r>
            <a:endParaRPr lang="en-US" altLang="zh-TW" sz="2400" dirty="0" smtClean="0">
              <a:latin typeface="Arial" panose="020B0604020202020204" pitchFamily="34" charset="0"/>
              <a:ea typeface="華康魏碑體" panose="03000709000000000000" pitchFamily="65" charset="-120"/>
              <a:cs typeface="Arial" panose="020B0604020202020204" pitchFamily="34" charset="0"/>
            </a:endParaRPr>
          </a:p>
          <a:p>
            <a:pPr>
              <a:lnSpc>
                <a:spcPts val="3800"/>
              </a:lnSpc>
            </a:pP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5 </a:t>
            </a:r>
            <a:r>
              <a:rPr lang="zh-TW" altLang="en-US" sz="2400" dirty="0">
                <a:latin typeface="Arial" panose="020B0604020202020204" pitchFamily="34" charset="0"/>
                <a:ea typeface="華康魏碑體" panose="03000709000000000000" pitchFamily="65" charset="-120"/>
                <a:cs typeface="Arial" panose="020B0604020202020204" pitchFamily="34" charset="0"/>
              </a:rPr>
              <a:t>受訪具名與否與受罰經驗有</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無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6 </a:t>
            </a:r>
            <a:r>
              <a:rPr lang="zh-TW" altLang="en-US" sz="2400" dirty="0">
                <a:latin typeface="Arial" panose="020B0604020202020204" pitchFamily="34" charset="0"/>
                <a:ea typeface="華康魏碑體" panose="03000709000000000000" pitchFamily="65" charset="-120"/>
                <a:cs typeface="Arial" panose="020B0604020202020204" pitchFamily="34" charset="0"/>
              </a:rPr>
              <a:t>受懲罰種類</a:t>
            </a:r>
            <a:endParaRPr lang="en-US" altLang="zh-TW" sz="2400" dirty="0" smtClean="0">
              <a:latin typeface="Arial" panose="020B0604020202020204" pitchFamily="34" charset="0"/>
              <a:ea typeface="華康魏碑體" panose="03000709000000000000" pitchFamily="65" charset="-120"/>
              <a:cs typeface="Arial" panose="020B0604020202020204" pitchFamily="34" charset="0"/>
            </a:endParaRPr>
          </a:p>
          <a:p>
            <a:pPr>
              <a:lnSpc>
                <a:spcPts val="3800"/>
              </a:lnSpc>
            </a:pPr>
            <a:endParaRPr lang="en-US" altLang="zh-TW" sz="2000" dirty="0" smtClean="0">
              <a:latin typeface="華康儷粗宋" panose="02020709000000000000" pitchFamily="49" charset="-120"/>
              <a:ea typeface="華康儷粗宋" panose="02020709000000000000" pitchFamily="49" charset="-120"/>
            </a:endParaRPr>
          </a:p>
          <a:p>
            <a:pPr>
              <a:lnSpc>
                <a:spcPts val="3800"/>
              </a:lnSpc>
            </a:pPr>
            <a:r>
              <a:rPr lang="zh-TW" altLang="en-US" sz="2400" dirty="0" smtClean="0">
                <a:solidFill>
                  <a:srgbClr val="663300"/>
                </a:solidFill>
                <a:latin typeface="華康儷粗宋" panose="02020709000000000000" pitchFamily="49" charset="-120"/>
                <a:ea typeface="華康儷粗宋" panose="02020709000000000000" pitchFamily="49" charset="-120"/>
              </a:rPr>
              <a:t>（</a:t>
            </a:r>
            <a:r>
              <a:rPr lang="zh-TW" altLang="en-US" sz="2400" dirty="0">
                <a:solidFill>
                  <a:srgbClr val="663300"/>
                </a:solidFill>
                <a:latin typeface="華康儷粗宋" panose="02020709000000000000" pitchFamily="49" charset="-120"/>
                <a:ea typeface="華康儷粗宋" panose="02020709000000000000" pitchFamily="49" charset="-120"/>
              </a:rPr>
              <a:t>二</a:t>
            </a:r>
            <a:r>
              <a:rPr lang="zh-TW" altLang="en-US" sz="2400" dirty="0" smtClean="0">
                <a:solidFill>
                  <a:srgbClr val="663300"/>
                </a:solidFill>
                <a:latin typeface="華康儷粗宋" panose="02020709000000000000" pitchFamily="49" charset="-120"/>
                <a:ea typeface="華康儷粗宋" panose="02020709000000000000" pitchFamily="49" charset="-120"/>
              </a:rPr>
              <a:t>）來自族人的過去記憶            </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187-189</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r>
              <a:rPr lang="zh-TW" altLang="en-US" sz="2000" dirty="0" smtClean="0">
                <a:latin typeface="Arial" panose="020B0604020202020204" pitchFamily="34" charset="0"/>
                <a:ea typeface="華康魏碑體" panose="03000709000000000000" pitchFamily="65" charset="-120"/>
                <a:cs typeface="Arial" panose="020B0604020202020204" pitchFamily="34" charset="0"/>
              </a:rPr>
              <a:t>      </a:t>
            </a:r>
            <a:r>
              <a:rPr lang="en-US" altLang="zh-TW" sz="2000" dirty="0" smtClean="0">
                <a:latin typeface="Arial" panose="020B0604020202020204" pitchFamily="34" charset="0"/>
                <a:ea typeface="華康魏碑體" panose="03000709000000000000" pitchFamily="65" charset="-120"/>
                <a:cs typeface="Arial" panose="020B0604020202020204" pitchFamily="34" charset="0"/>
              </a:rPr>
              <a:t>1</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 </a:t>
            </a:r>
            <a:r>
              <a:rPr lang="zh-TW" altLang="en-US" sz="2400" dirty="0">
                <a:latin typeface="Arial" panose="020B0604020202020204" pitchFamily="34" charset="0"/>
                <a:ea typeface="華康魏碑體" panose="03000709000000000000" pitchFamily="65" charset="-120"/>
                <a:cs typeface="Arial" panose="020B0604020202020204" pitchFamily="34" charset="0"/>
              </a:rPr>
              <a:t>學校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 </a:t>
            </a:r>
            <a:r>
              <a:rPr lang="en-US" altLang="zh-TW" sz="2000" dirty="0">
                <a:latin typeface="Arial" panose="020B0604020202020204" pitchFamily="34" charset="0"/>
                <a:ea typeface="華康魏碑體" panose="03000709000000000000" pitchFamily="65" charset="-120"/>
                <a:cs typeface="Arial" panose="020B0604020202020204" pitchFamily="34" charset="0"/>
              </a:rPr>
              <a:t>2</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 家庭    </a:t>
            </a:r>
            <a:r>
              <a:rPr lang="en-US" altLang="zh-TW" sz="2000" dirty="0">
                <a:latin typeface="Arial" panose="020B0604020202020204" pitchFamily="34" charset="0"/>
                <a:ea typeface="華康魏碑體" panose="03000709000000000000" pitchFamily="65" charset="-120"/>
                <a:cs typeface="Arial" panose="020B0604020202020204" pitchFamily="34" charset="0"/>
              </a:rPr>
              <a:t>3</a:t>
            </a:r>
            <a:r>
              <a:rPr lang="zh-TW" altLang="en-US" sz="2000" dirty="0">
                <a:latin typeface="Arial" panose="020B0604020202020204" pitchFamily="34" charset="0"/>
                <a:ea typeface="華康魏碑體" panose="03000709000000000000" pitchFamily="65" charset="-120"/>
                <a:cs typeface="Arial" panose="020B0604020202020204" pitchFamily="34" charset="0"/>
              </a:rPr>
              <a:t> </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社區    </a:t>
            </a:r>
            <a:r>
              <a:rPr lang="en-US" altLang="zh-TW" sz="2000" dirty="0">
                <a:latin typeface="Arial" panose="020B0604020202020204" pitchFamily="34" charset="0"/>
                <a:ea typeface="華康魏碑體" panose="03000709000000000000" pitchFamily="65" charset="-120"/>
                <a:cs typeface="Arial" panose="020B0604020202020204" pitchFamily="34" charset="0"/>
              </a:rPr>
              <a:t>4</a:t>
            </a:r>
            <a:r>
              <a:rPr lang="zh-TW" altLang="en-US" sz="2400" dirty="0" smtClean="0">
                <a:latin typeface="Arial" panose="020B0604020202020204" pitchFamily="34" charset="0"/>
                <a:ea typeface="華康魏碑體" panose="03000709000000000000" pitchFamily="65" charset="-120"/>
                <a:cs typeface="Arial" panose="020B0604020202020204" pitchFamily="34" charset="0"/>
              </a:rPr>
              <a:t> 社會</a:t>
            </a:r>
            <a:endParaRPr lang="en-US" altLang="zh-TW" sz="2400" dirty="0">
              <a:latin typeface="Arial" panose="020B0604020202020204" pitchFamily="34" charset="0"/>
              <a:ea typeface="華康魏碑體" panose="03000709000000000000" pitchFamily="65" charset="-120"/>
              <a:cs typeface="Arial" panose="020B0604020202020204" pitchFamily="34" charset="0"/>
            </a:endParaRPr>
          </a:p>
          <a:p>
            <a:pPr>
              <a:lnSpc>
                <a:spcPts val="3800"/>
              </a:lnSpc>
            </a:pPr>
            <a:endParaRPr lang="en-US" altLang="zh-TW" sz="2000" dirty="0" smtClean="0">
              <a:latin typeface="華康儷粗宋" panose="02020709000000000000" pitchFamily="49" charset="-120"/>
              <a:ea typeface="華康儷粗宋" panose="02020709000000000000" pitchFamily="49" charset="-120"/>
            </a:endParaRPr>
          </a:p>
          <a:p>
            <a:pPr>
              <a:lnSpc>
                <a:spcPts val="3800"/>
              </a:lnSpc>
            </a:pPr>
            <a:r>
              <a:rPr lang="zh-TW" altLang="en-US" sz="2400" dirty="0" smtClean="0">
                <a:solidFill>
                  <a:srgbClr val="663300"/>
                </a:solidFill>
                <a:latin typeface="華康儷粗宋" panose="02020709000000000000" pitchFamily="49" charset="-120"/>
                <a:ea typeface="華康儷粗宋" panose="02020709000000000000" pitchFamily="49" charset="-120"/>
              </a:rPr>
              <a:t>（</a:t>
            </a:r>
            <a:r>
              <a:rPr lang="zh-TW" altLang="en-US" sz="2400" dirty="0">
                <a:solidFill>
                  <a:srgbClr val="663300"/>
                </a:solidFill>
                <a:latin typeface="華康儷粗宋" panose="02020709000000000000" pitchFamily="49" charset="-120"/>
                <a:ea typeface="華康儷粗宋" panose="02020709000000000000" pitchFamily="49" charset="-120"/>
              </a:rPr>
              <a:t>三）全面</a:t>
            </a:r>
            <a:r>
              <a:rPr lang="zh-TW" altLang="en-US" sz="2400" dirty="0" smtClean="0">
                <a:solidFill>
                  <a:srgbClr val="663300"/>
                </a:solidFill>
                <a:latin typeface="華康儷粗宋" panose="02020709000000000000" pitchFamily="49" charset="-120"/>
                <a:ea typeface="華康儷粗宋" panose="02020709000000000000" pitchFamily="49" charset="-120"/>
              </a:rPr>
              <a:t>推動禁</a:t>
            </a:r>
            <a:r>
              <a:rPr lang="zh-TW" altLang="en-US" sz="2400" dirty="0">
                <a:solidFill>
                  <a:srgbClr val="663300"/>
                </a:solidFill>
                <a:latin typeface="華康儷粗宋" panose="02020709000000000000" pitchFamily="49" charset="-120"/>
                <a:ea typeface="華康儷粗宋" panose="02020709000000000000" pitchFamily="49" charset="-120"/>
              </a:rPr>
              <a:t>說族</a:t>
            </a:r>
            <a:r>
              <a:rPr lang="zh-TW" altLang="en-US" sz="2400" dirty="0" smtClean="0">
                <a:solidFill>
                  <a:srgbClr val="663300"/>
                </a:solidFill>
                <a:latin typeface="華康儷粗宋" panose="02020709000000000000" pitchFamily="49" charset="-120"/>
                <a:ea typeface="華康儷粗宋" panose="02020709000000000000" pitchFamily="49" charset="-120"/>
              </a:rPr>
              <a:t>語的</a:t>
            </a:r>
            <a:r>
              <a:rPr lang="zh-TW" altLang="en-US" sz="2400" dirty="0">
                <a:solidFill>
                  <a:srgbClr val="663300"/>
                </a:solidFill>
                <a:latin typeface="華康儷粗宋" panose="02020709000000000000" pitchFamily="49" charset="-120"/>
                <a:ea typeface="華康儷粗宋" panose="02020709000000000000" pitchFamily="49" charset="-120"/>
              </a:rPr>
              <a:t>結果與</a:t>
            </a:r>
            <a:r>
              <a:rPr lang="zh-TW" altLang="en-US" sz="2400" dirty="0" smtClean="0">
                <a:solidFill>
                  <a:srgbClr val="663300"/>
                </a:solidFill>
                <a:latin typeface="華康儷粗宋" panose="02020709000000000000" pitchFamily="49" charset="-120"/>
                <a:ea typeface="華康儷粗宋" panose="02020709000000000000" pitchFamily="49" charset="-120"/>
              </a:rPr>
              <a:t>影響  </a:t>
            </a:r>
            <a:r>
              <a:rPr lang="zh-TW" altLang="en-US" sz="1600" dirty="0" smtClean="0">
                <a:solidFill>
                  <a:srgbClr val="0000FF"/>
                </a:solidFill>
                <a:latin typeface="Century Gothic" panose="020B0502020202020204" pitchFamily="34" charset="0"/>
              </a:rPr>
              <a:t>（</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190</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r>
              <a:rPr lang="zh-TW" altLang="en-US" sz="2000" dirty="0" smtClean="0">
                <a:latin typeface="華康儷粗宋" panose="02020709000000000000" pitchFamily="49" charset="-120"/>
                <a:ea typeface="華康儷粗宋" panose="02020709000000000000" pitchFamily="49" charset="-120"/>
              </a:rPr>
              <a:t>   </a:t>
            </a:r>
            <a:r>
              <a:rPr lang="en-US" altLang="zh-TW" sz="2400" dirty="0">
                <a:latin typeface="華康魏碑體" panose="03000709000000000000" pitchFamily="65" charset="-120"/>
                <a:ea typeface="華康魏碑體" panose="03000709000000000000" pitchFamily="65" charset="-120"/>
                <a:cs typeface="Arial" panose="020B0604020202020204" pitchFamily="34" charset="0"/>
              </a:rPr>
              <a:t>·</a:t>
            </a:r>
            <a:r>
              <a:rPr lang="ja-JP" altLang="en-US" sz="2400" dirty="0">
                <a:latin typeface="Arial" panose="020B0604020202020204" pitchFamily="34" charset="0"/>
                <a:ea typeface="華康魏碑體" panose="03000709000000000000" pitchFamily="65" charset="-120"/>
                <a:cs typeface="Arial" panose="020B0604020202020204" pitchFamily="34" charset="0"/>
              </a:rPr>
              <a:t>推行國語・禁說族語・族語流失的連鎖</a:t>
            </a:r>
            <a:endParaRPr lang="zh-TW" altLang="en-US" sz="2400" dirty="0">
              <a:latin typeface="Arial" panose="020B0604020202020204" pitchFamily="34" charset="0"/>
              <a:ea typeface="華康魏碑體" panose="03000709000000000000" pitchFamily="65" charset="-120"/>
              <a:cs typeface="Arial" panose="020B0604020202020204" pitchFamily="34" charset="0"/>
            </a:endParaRPr>
          </a:p>
        </p:txBody>
      </p:sp>
      <p:sp>
        <p:nvSpPr>
          <p:cNvPr id="3" name="投影片編號版面配置區 2"/>
          <p:cNvSpPr>
            <a:spLocks noGrp="1"/>
          </p:cNvSpPr>
          <p:nvPr>
            <p:ph type="sldNum" sz="quarter" idx="12"/>
          </p:nvPr>
        </p:nvSpPr>
        <p:spPr>
          <a:xfrm>
            <a:off x="6804248"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5</a:t>
            </a:fld>
            <a:endParaRPr lang="zh-TW"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571103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字方塊 6"/>
          <p:cNvSpPr txBox="1"/>
          <p:nvPr/>
        </p:nvSpPr>
        <p:spPr>
          <a:xfrm>
            <a:off x="575048" y="548680"/>
            <a:ext cx="8568952" cy="584775"/>
          </a:xfrm>
          <a:prstGeom prst="rect">
            <a:avLst/>
          </a:prstGeom>
          <a:noFill/>
        </p:spPr>
        <p:txBody>
          <a:bodyPr wrap="square" rtlCol="0">
            <a:spAutoFit/>
          </a:bodyPr>
          <a:lstStyle/>
          <a:p>
            <a:r>
              <a:rPr lang="zh-TW" altLang="en-US" sz="3200" dirty="0">
                <a:solidFill>
                  <a:srgbClr val="336600"/>
                </a:solidFill>
                <a:latin typeface="華康儷中黑" panose="020B0509000000000000" pitchFamily="49" charset="-120"/>
                <a:ea typeface="華康儷中黑" panose="020B0509000000000000" pitchFamily="49" charset="-120"/>
              </a:rPr>
              <a:t>三</a:t>
            </a:r>
            <a:r>
              <a:rPr lang="zh-TW" altLang="en-US" sz="3200" dirty="0" smtClean="0">
                <a:solidFill>
                  <a:srgbClr val="336600"/>
                </a:solidFill>
                <a:latin typeface="華康儷中黑" panose="020B0509000000000000" pitchFamily="49" charset="-120"/>
                <a:ea typeface="華康儷中黑" panose="020B0509000000000000" pitchFamily="49" charset="-120"/>
              </a:rPr>
              <a:t>、</a:t>
            </a:r>
            <a:r>
              <a:rPr lang="zh-TW" altLang="en-US" sz="3200" dirty="0">
                <a:solidFill>
                  <a:srgbClr val="336600"/>
                </a:solidFill>
                <a:latin typeface="華康儷中黑" panose="020B0509000000000000" pitchFamily="49" charset="-120"/>
                <a:ea typeface="華康儷中黑" panose="020B0509000000000000" pitchFamily="49" charset="-120"/>
              </a:rPr>
              <a:t>再生的</a:t>
            </a:r>
            <a:r>
              <a:rPr lang="zh-TW" altLang="en-US" sz="3200" dirty="0" smtClean="0">
                <a:solidFill>
                  <a:srgbClr val="336600"/>
                </a:solidFill>
                <a:latin typeface="華康儷中黑" panose="020B0509000000000000" pitchFamily="49" charset="-120"/>
                <a:ea typeface="華康儷中黑" panose="020B0509000000000000" pitchFamily="49" charset="-120"/>
              </a:rPr>
              <a:t>契機</a:t>
            </a:r>
            <a:r>
              <a:rPr lang="zh-TW" altLang="en-US" sz="3200" dirty="0">
                <a:solidFill>
                  <a:srgbClr val="336600"/>
                </a:solidFill>
                <a:latin typeface="華康儷中黑" panose="020B0509000000000000" pitchFamily="49" charset="-120"/>
                <a:ea typeface="華康儷中黑" panose="020B0509000000000000" pitchFamily="49" charset="-120"/>
              </a:rPr>
              <a:t>：原住民族權利回復</a:t>
            </a:r>
            <a:r>
              <a:rPr lang="zh-TW" altLang="en-US" sz="3200" dirty="0" smtClean="0">
                <a:solidFill>
                  <a:srgbClr val="336600"/>
                </a:solidFill>
                <a:latin typeface="華康儷中黑" panose="020B0509000000000000" pitchFamily="49" charset="-120"/>
                <a:ea typeface="華康儷中黑" panose="020B0509000000000000" pitchFamily="49" charset="-120"/>
              </a:rPr>
              <a:t>歷程</a:t>
            </a:r>
            <a:endParaRPr lang="zh-TW" altLang="en-US" sz="3200" dirty="0">
              <a:solidFill>
                <a:srgbClr val="336600"/>
              </a:solidFill>
              <a:latin typeface="華康儷中黑" panose="020B0509000000000000" pitchFamily="49" charset="-120"/>
              <a:ea typeface="華康儷中黑" panose="020B0509000000000000" pitchFamily="49" charset="-120"/>
            </a:endParaRPr>
          </a:p>
        </p:txBody>
      </p:sp>
      <p:sp>
        <p:nvSpPr>
          <p:cNvPr id="2" name="矩形 1"/>
          <p:cNvSpPr/>
          <p:nvPr/>
        </p:nvSpPr>
        <p:spPr>
          <a:xfrm>
            <a:off x="575048" y="1408691"/>
            <a:ext cx="8317432" cy="4478149"/>
          </a:xfrm>
          <a:prstGeom prst="rect">
            <a:avLst/>
          </a:prstGeom>
        </p:spPr>
        <p:txBody>
          <a:bodyPr wrap="square">
            <a:spAutoFit/>
          </a:bodyPr>
          <a:lstStyle/>
          <a:p>
            <a:pPr>
              <a:lnSpc>
                <a:spcPts val="3800"/>
              </a:lnSpc>
            </a:pPr>
            <a:r>
              <a:rPr lang="zh-TW" altLang="en-US" sz="2400" dirty="0" smtClean="0">
                <a:solidFill>
                  <a:srgbClr val="663300"/>
                </a:solidFill>
                <a:latin typeface="華康儷粗宋" panose="02020709000000000000" pitchFamily="49" charset="-120"/>
                <a:ea typeface="華康儷粗宋" panose="02020709000000000000" pitchFamily="49" charset="-120"/>
              </a:rPr>
              <a:t>（</a:t>
            </a:r>
            <a:r>
              <a:rPr lang="zh-TW" altLang="en-US" sz="2400" dirty="0">
                <a:solidFill>
                  <a:srgbClr val="663300"/>
                </a:solidFill>
                <a:latin typeface="華康儷粗宋" panose="02020709000000000000" pitchFamily="49" charset="-120"/>
                <a:ea typeface="華康儷粗宋" panose="02020709000000000000" pitchFamily="49" charset="-120"/>
              </a:rPr>
              <a:t>一）</a:t>
            </a:r>
            <a:r>
              <a:rPr lang="en-US" altLang="zh-TW" sz="2400" dirty="0">
                <a:solidFill>
                  <a:srgbClr val="663300"/>
                </a:solidFill>
                <a:latin typeface="Arial" panose="020B0604020202020204" pitchFamily="34" charset="0"/>
                <a:ea typeface="華康儷粗宋" panose="02020709000000000000" pitchFamily="49" charset="-120"/>
                <a:cs typeface="Arial" panose="020B0604020202020204" pitchFamily="34" charset="0"/>
              </a:rPr>
              <a:t>1980</a:t>
            </a:r>
            <a:r>
              <a:rPr lang="zh-TW" altLang="en-US" sz="2400" dirty="0">
                <a:solidFill>
                  <a:srgbClr val="663300"/>
                </a:solidFill>
                <a:latin typeface="華康儷粗宋" panose="02020709000000000000" pitchFamily="49" charset="-120"/>
                <a:ea typeface="華康儷粗宋" panose="02020709000000000000" pitchFamily="49" charset="-120"/>
              </a:rPr>
              <a:t>年後的族語復</a:t>
            </a:r>
            <a:r>
              <a:rPr lang="zh-TW" altLang="en-US" sz="2400" dirty="0" smtClean="0">
                <a:solidFill>
                  <a:srgbClr val="663300"/>
                </a:solidFill>
                <a:latin typeface="華康儷粗宋" panose="02020709000000000000" pitchFamily="49" charset="-120"/>
                <a:ea typeface="華康儷粗宋" panose="02020709000000000000" pitchFamily="49" charset="-120"/>
              </a:rPr>
              <a:t>振</a:t>
            </a:r>
            <a:endParaRPr lang="en-US" altLang="zh-TW" sz="2400" dirty="0" smtClean="0">
              <a:solidFill>
                <a:srgbClr val="663300"/>
              </a:solidFill>
              <a:latin typeface="華康儷粗宋" panose="02020709000000000000" pitchFamily="49" charset="-120"/>
              <a:ea typeface="華康儷粗宋" panose="02020709000000000000" pitchFamily="49" charset="-120"/>
            </a:endParaRPr>
          </a:p>
          <a:p>
            <a:pPr>
              <a:lnSpc>
                <a:spcPts val="3800"/>
              </a:lnSpc>
            </a:pPr>
            <a:r>
              <a:rPr lang="zh-TW" altLang="en-US" sz="2400" dirty="0" smtClean="0">
                <a:latin typeface="華康魏碑體" panose="03000709000000000000" pitchFamily="65" charset="-120"/>
                <a:ea typeface="華康魏碑體" panose="03000709000000000000" pitchFamily="65" charset="-120"/>
              </a:rPr>
              <a:t>  </a:t>
            </a:r>
            <a:r>
              <a:rPr lang="en-US" altLang="zh-TW" sz="2400" dirty="0" smtClean="0">
                <a:latin typeface="華康魏碑體" panose="03000709000000000000" pitchFamily="65" charset="-120"/>
                <a:ea typeface="華康魏碑體" panose="03000709000000000000" pitchFamily="65" charset="-120"/>
              </a:rPr>
              <a:t>‧</a:t>
            </a:r>
            <a:r>
              <a:rPr lang="zh-TW" altLang="en-US" sz="2400" dirty="0" smtClean="0">
                <a:latin typeface="華康魏碑體" panose="03000709000000000000" pitchFamily="65" charset="-120"/>
                <a:ea typeface="華康魏碑體" panose="03000709000000000000" pitchFamily="65" charset="-120"/>
              </a:rPr>
              <a:t>語言</a:t>
            </a:r>
            <a:r>
              <a:rPr lang="zh-TW" altLang="en-US" sz="2400" dirty="0">
                <a:latin typeface="華康魏碑體" panose="03000709000000000000" pitchFamily="65" charset="-120"/>
                <a:ea typeface="華康魏碑體" panose="03000709000000000000" pitchFamily="65" charset="-120"/>
              </a:rPr>
              <a:t>復振與原住民族</a:t>
            </a:r>
            <a:r>
              <a:rPr lang="zh-TW" altLang="en-US" sz="2400" dirty="0" smtClean="0">
                <a:latin typeface="華康魏碑體" panose="03000709000000000000" pitchFamily="65" charset="-120"/>
                <a:ea typeface="華康魏碑體" panose="03000709000000000000" pitchFamily="65" charset="-120"/>
              </a:rPr>
              <a:t>運動  </a:t>
            </a:r>
            <a:r>
              <a:rPr lang="zh-TW" altLang="en-US" sz="1600" dirty="0" smtClean="0">
                <a:solidFill>
                  <a:srgbClr val="0000FF"/>
                </a:solidFill>
                <a:latin typeface="Century Gothic" panose="020B0502020202020204" pitchFamily="34" charset="0"/>
              </a:rPr>
              <a:t>（</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191</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r>
              <a:rPr lang="zh-TW" altLang="en-US" sz="2400" dirty="0" smtClean="0">
                <a:latin typeface="華康魏碑體" panose="03000709000000000000" pitchFamily="65" charset="-120"/>
                <a:ea typeface="華康魏碑體" panose="03000709000000000000" pitchFamily="65" charset="-120"/>
              </a:rPr>
              <a:t>  </a:t>
            </a:r>
            <a:r>
              <a:rPr lang="en-US" altLang="zh-TW" sz="2400" dirty="0" smtClean="0">
                <a:latin typeface="華康魏碑體" panose="03000709000000000000" pitchFamily="65" charset="-120"/>
                <a:ea typeface="華康魏碑體" panose="03000709000000000000" pitchFamily="65" charset="-120"/>
              </a:rPr>
              <a:t>‧</a:t>
            </a:r>
            <a:r>
              <a:rPr lang="zh-TW" altLang="en-US" sz="2400" dirty="0" smtClean="0">
                <a:latin typeface="華康魏碑體" panose="03000709000000000000" pitchFamily="65" charset="-120"/>
                <a:ea typeface="華康魏碑體" panose="03000709000000000000" pitchFamily="65" charset="-120"/>
              </a:rPr>
              <a:t>族</a:t>
            </a:r>
            <a:r>
              <a:rPr lang="zh-TW" altLang="en-US" sz="2400" dirty="0">
                <a:latin typeface="華康魏碑體" panose="03000709000000000000" pitchFamily="65" charset="-120"/>
                <a:ea typeface="華康魏碑體" panose="03000709000000000000" pitchFamily="65" charset="-120"/>
              </a:rPr>
              <a:t>語使用權保障</a:t>
            </a:r>
            <a:r>
              <a:rPr lang="zh-TW" altLang="en-US" sz="2400" dirty="0" smtClean="0">
                <a:latin typeface="華康魏碑體" panose="03000709000000000000" pitchFamily="65" charset="-120"/>
                <a:ea typeface="華康魏碑體" panose="03000709000000000000" pitchFamily="65" charset="-120"/>
              </a:rPr>
              <a:t>歷程      </a:t>
            </a:r>
            <a:r>
              <a:rPr lang="zh-TW" altLang="en-US" sz="1600" dirty="0">
                <a:solidFill>
                  <a:srgbClr val="0000FF"/>
                </a:solidFill>
                <a:latin typeface="Century Gothic" panose="020B0502020202020204" pitchFamily="34" charset="0"/>
              </a:rPr>
              <a:t>（會議資料</a:t>
            </a:r>
            <a:r>
              <a:rPr lang="zh-TW" altLang="en-US" sz="1600" dirty="0" smtClean="0">
                <a:solidFill>
                  <a:srgbClr val="0000FF"/>
                </a:solidFill>
                <a:latin typeface="Century Gothic" panose="020B0502020202020204" pitchFamily="34" charset="0"/>
              </a:rPr>
              <a:t>第</a:t>
            </a:r>
            <a:r>
              <a:rPr lang="en-US" altLang="zh-TW" sz="1600" dirty="0" smtClean="0">
                <a:solidFill>
                  <a:srgbClr val="0000FF"/>
                </a:solidFill>
                <a:latin typeface="Century Gothic" panose="020B0502020202020204" pitchFamily="34" charset="0"/>
              </a:rPr>
              <a:t>192</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r>
              <a:rPr lang="zh-TW" altLang="en-US" sz="2400" dirty="0" smtClean="0">
                <a:latin typeface="華康魏碑體" panose="03000709000000000000" pitchFamily="65" charset="-120"/>
                <a:ea typeface="華康魏碑體" panose="03000709000000000000" pitchFamily="65" charset="-120"/>
              </a:rPr>
              <a:t>  </a:t>
            </a:r>
            <a:r>
              <a:rPr lang="en-US" altLang="zh-TW" sz="2400" dirty="0" smtClean="0">
                <a:latin typeface="華康魏碑體" panose="03000709000000000000" pitchFamily="65" charset="-120"/>
                <a:ea typeface="華康魏碑體" panose="03000709000000000000" pitchFamily="65" charset="-120"/>
              </a:rPr>
              <a:t>‧</a:t>
            </a:r>
            <a:r>
              <a:rPr lang="en-US" altLang="zh-TW" sz="2400" dirty="0">
                <a:latin typeface="華康魏碑體" panose="03000709000000000000" pitchFamily="65" charset="-120"/>
                <a:ea typeface="華康魏碑體" panose="03000709000000000000" pitchFamily="65" charset="-120"/>
              </a:rPr>
              <a:t>1980</a:t>
            </a:r>
            <a:r>
              <a:rPr lang="zh-TW" altLang="en-US" sz="2400" dirty="0">
                <a:latin typeface="華康魏碑體" panose="03000709000000000000" pitchFamily="65" charset="-120"/>
                <a:ea typeface="華康魏碑體" panose="03000709000000000000" pitchFamily="65" charset="-120"/>
              </a:rPr>
              <a:t>年後的族語復</a:t>
            </a:r>
            <a:r>
              <a:rPr lang="zh-TW" altLang="en-US" sz="2400" dirty="0" smtClean="0">
                <a:latin typeface="華康魏碑體" panose="03000709000000000000" pitchFamily="65" charset="-120"/>
                <a:ea typeface="華康魏碑體" panose="03000709000000000000" pitchFamily="65" charset="-120"/>
              </a:rPr>
              <a:t>振      </a:t>
            </a:r>
            <a:r>
              <a:rPr lang="zh-TW" altLang="en-US" sz="1600" dirty="0" smtClean="0">
                <a:solidFill>
                  <a:srgbClr val="0000FF"/>
                </a:solidFill>
                <a:latin typeface="Century Gothic" panose="020B0502020202020204" pitchFamily="34" charset="0"/>
              </a:rPr>
              <a:t>（</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193-194</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endParaRPr lang="zh-TW" altLang="en-US" sz="2400" dirty="0">
              <a:latin typeface="華康魏碑體" panose="03000709000000000000" pitchFamily="65" charset="-120"/>
              <a:ea typeface="華康魏碑體" panose="03000709000000000000" pitchFamily="65" charset="-120"/>
            </a:endParaRPr>
          </a:p>
          <a:p>
            <a:pPr>
              <a:lnSpc>
                <a:spcPts val="3800"/>
              </a:lnSpc>
            </a:pPr>
            <a:r>
              <a:rPr lang="zh-TW" altLang="en-US" sz="2400" dirty="0" smtClean="0">
                <a:solidFill>
                  <a:srgbClr val="663300"/>
                </a:solidFill>
                <a:latin typeface="華康儷粗宋" panose="02020709000000000000" pitchFamily="49" charset="-120"/>
                <a:ea typeface="華康儷粗宋" panose="02020709000000000000" pitchFamily="49" charset="-120"/>
              </a:rPr>
              <a:t>（</a:t>
            </a:r>
            <a:r>
              <a:rPr lang="zh-TW" altLang="en-US" sz="2400" dirty="0">
                <a:solidFill>
                  <a:srgbClr val="663300"/>
                </a:solidFill>
                <a:latin typeface="華康儷粗宋" panose="02020709000000000000" pitchFamily="49" charset="-120"/>
                <a:ea typeface="華康儷粗宋" panose="02020709000000000000" pitchFamily="49" charset="-120"/>
              </a:rPr>
              <a:t>二）族語學習資源盤點計畫階段性</a:t>
            </a:r>
            <a:r>
              <a:rPr lang="zh-TW" altLang="en-US" sz="2400" dirty="0" smtClean="0">
                <a:solidFill>
                  <a:srgbClr val="663300"/>
                </a:solidFill>
                <a:latin typeface="華康儷粗宋" panose="02020709000000000000" pitchFamily="49" charset="-120"/>
                <a:ea typeface="華康儷粗宋" panose="02020709000000000000" pitchFamily="49" charset="-120"/>
              </a:rPr>
              <a:t>成果</a:t>
            </a:r>
            <a:endParaRPr lang="en-US" altLang="zh-TW" sz="2400" dirty="0" smtClean="0">
              <a:solidFill>
                <a:srgbClr val="663300"/>
              </a:solidFill>
              <a:latin typeface="華康儷粗宋" panose="02020709000000000000" pitchFamily="49" charset="-120"/>
              <a:ea typeface="華康儷粗宋" panose="02020709000000000000" pitchFamily="49" charset="-120"/>
            </a:endParaRPr>
          </a:p>
          <a:p>
            <a:pPr>
              <a:lnSpc>
                <a:spcPts val="3800"/>
              </a:lnSpc>
            </a:pPr>
            <a:r>
              <a:rPr lang="zh-TW" altLang="en-US" sz="2400" dirty="0" smtClean="0">
                <a:latin typeface="華康魏碑體" panose="03000709000000000000" pitchFamily="65" charset="-120"/>
                <a:ea typeface="華康魏碑體" panose="03000709000000000000" pitchFamily="65" charset="-120"/>
              </a:rPr>
              <a:t>  </a:t>
            </a:r>
            <a:r>
              <a:rPr lang="en-US" altLang="zh-TW" sz="2400" dirty="0" smtClean="0">
                <a:latin typeface="華康魏碑體" panose="03000709000000000000" pitchFamily="65" charset="-120"/>
                <a:ea typeface="華康魏碑體" panose="03000709000000000000" pitchFamily="65" charset="-120"/>
              </a:rPr>
              <a:t>‧</a:t>
            </a:r>
            <a:r>
              <a:rPr lang="zh-TW" altLang="en-US" sz="2400" dirty="0">
                <a:latin typeface="華康魏碑體" panose="03000709000000000000" pitchFamily="65" charset="-120"/>
                <a:ea typeface="華康魏碑體" panose="03000709000000000000" pitchFamily="65" charset="-120"/>
              </a:rPr>
              <a:t>族語文字化歷程 </a:t>
            </a:r>
            <a:r>
              <a:rPr lang="zh-TW" altLang="en-US" sz="1600" dirty="0" smtClean="0">
                <a:latin typeface="華康魏碑體" panose="03000709000000000000" pitchFamily="65" charset="-120"/>
                <a:ea typeface="華康魏碑體" panose="03000709000000000000" pitchFamily="65" charset="-120"/>
              </a:rPr>
              <a:t>                      </a:t>
            </a:r>
            <a:r>
              <a:rPr lang="zh-TW" altLang="en-US" sz="1600" dirty="0" smtClean="0">
                <a:solidFill>
                  <a:srgbClr val="0000FF"/>
                </a:solidFill>
                <a:latin typeface="Century Gothic" panose="020B0502020202020204" pitchFamily="34" charset="0"/>
              </a:rPr>
              <a:t>（</a:t>
            </a:r>
            <a:r>
              <a:rPr lang="zh-TW" altLang="en-US" sz="1600" dirty="0">
                <a:solidFill>
                  <a:srgbClr val="0000FF"/>
                </a:solidFill>
                <a:latin typeface="Century Gothic" panose="020B0502020202020204" pitchFamily="34" charset="0"/>
              </a:rPr>
              <a:t>會議資料第</a:t>
            </a:r>
            <a:r>
              <a:rPr lang="en-US" altLang="zh-TW" sz="1600" dirty="0" smtClean="0">
                <a:solidFill>
                  <a:srgbClr val="0000FF"/>
                </a:solidFill>
                <a:latin typeface="Century Gothic" panose="020B0502020202020204" pitchFamily="34" charset="0"/>
              </a:rPr>
              <a:t>195</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r>
              <a:rPr lang="zh-TW" altLang="en-US" sz="2400" dirty="0" smtClean="0">
                <a:latin typeface="華康魏碑體" panose="03000709000000000000" pitchFamily="65" charset="-120"/>
                <a:ea typeface="華康魏碑體" panose="03000709000000000000" pitchFamily="65" charset="-120"/>
              </a:rPr>
              <a:t>  </a:t>
            </a:r>
            <a:r>
              <a:rPr lang="en-US" altLang="zh-TW" sz="2400" dirty="0" smtClean="0">
                <a:latin typeface="華康魏碑體" panose="03000709000000000000" pitchFamily="65" charset="-120"/>
                <a:ea typeface="華康魏碑體" panose="03000709000000000000" pitchFamily="65" charset="-120"/>
              </a:rPr>
              <a:t>‧</a:t>
            </a:r>
            <a:r>
              <a:rPr lang="zh-TW" altLang="en-US" sz="2400" dirty="0">
                <a:latin typeface="華康魏碑體" panose="03000709000000000000" pitchFamily="65" charset="-120"/>
                <a:ea typeface="華康魏碑體" panose="03000709000000000000" pitchFamily="65" charset="-120"/>
              </a:rPr>
              <a:t>原住民各族語言學習資源數量總</a:t>
            </a:r>
            <a:r>
              <a:rPr lang="zh-TW" altLang="en-US" sz="2400" dirty="0" smtClean="0">
                <a:latin typeface="華康魏碑體" panose="03000709000000000000" pitchFamily="65" charset="-120"/>
                <a:ea typeface="華康魏碑體" panose="03000709000000000000" pitchFamily="65" charset="-120"/>
              </a:rPr>
              <a:t>表</a:t>
            </a:r>
            <a:r>
              <a:rPr lang="zh-TW" altLang="en-US" sz="1600" dirty="0">
                <a:solidFill>
                  <a:srgbClr val="0000FF"/>
                </a:solidFill>
                <a:latin typeface="Century Gothic" panose="020B0502020202020204" pitchFamily="34" charset="0"/>
              </a:rPr>
              <a:t>（會議資料</a:t>
            </a:r>
            <a:r>
              <a:rPr lang="zh-TW" altLang="en-US" sz="1600" dirty="0" smtClean="0">
                <a:solidFill>
                  <a:srgbClr val="0000FF"/>
                </a:solidFill>
                <a:latin typeface="Century Gothic" panose="020B0502020202020204" pitchFamily="34" charset="0"/>
              </a:rPr>
              <a:t>第</a:t>
            </a:r>
            <a:r>
              <a:rPr lang="en-US" altLang="zh-TW" sz="1600" dirty="0" smtClean="0">
                <a:solidFill>
                  <a:srgbClr val="0000FF"/>
                </a:solidFill>
                <a:latin typeface="Century Gothic" panose="020B0502020202020204" pitchFamily="34" charset="0"/>
              </a:rPr>
              <a:t>196</a:t>
            </a:r>
            <a:r>
              <a:rPr lang="zh-TW" altLang="en-US" sz="1600" dirty="0" smtClean="0">
                <a:solidFill>
                  <a:srgbClr val="0000FF"/>
                </a:solidFill>
                <a:latin typeface="Century Gothic" panose="020B0502020202020204" pitchFamily="34" charset="0"/>
              </a:rPr>
              <a:t>頁</a:t>
            </a:r>
            <a:r>
              <a:rPr lang="zh-TW" altLang="en-US" sz="1600" dirty="0">
                <a:solidFill>
                  <a:srgbClr val="0000FF"/>
                </a:solidFill>
                <a:latin typeface="Century Gothic" panose="020B0502020202020204" pitchFamily="34" charset="0"/>
              </a:rPr>
              <a:t>）</a:t>
            </a:r>
            <a:endParaRPr lang="en-US" altLang="zh-TW" sz="1600" dirty="0">
              <a:solidFill>
                <a:srgbClr val="0000FF"/>
              </a:solidFill>
              <a:latin typeface="Century Gothic" panose="020B0502020202020204" pitchFamily="34" charset="0"/>
            </a:endParaRPr>
          </a:p>
          <a:p>
            <a:pPr>
              <a:lnSpc>
                <a:spcPts val="3800"/>
              </a:lnSpc>
            </a:pPr>
            <a:endParaRPr lang="zh-TW" altLang="en-US" sz="2400" dirty="0">
              <a:latin typeface="華康魏碑體" panose="03000709000000000000" pitchFamily="65" charset="-120"/>
              <a:ea typeface="華康魏碑體" panose="03000709000000000000" pitchFamily="65" charset="-120"/>
            </a:endParaRPr>
          </a:p>
        </p:txBody>
      </p:sp>
      <p:sp>
        <p:nvSpPr>
          <p:cNvPr id="3" name="投影片編號版面配置區 2"/>
          <p:cNvSpPr>
            <a:spLocks noGrp="1"/>
          </p:cNvSpPr>
          <p:nvPr>
            <p:ph type="sldNum" sz="quarter" idx="12"/>
          </p:nvPr>
        </p:nvSpPr>
        <p:spPr>
          <a:xfrm>
            <a:off x="6804248"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6</a:t>
            </a:fld>
            <a:endParaRPr lang="zh-TW"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04796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字方塊 6"/>
          <p:cNvSpPr txBox="1"/>
          <p:nvPr/>
        </p:nvSpPr>
        <p:spPr>
          <a:xfrm>
            <a:off x="2051720" y="1340768"/>
            <a:ext cx="2491873" cy="646331"/>
          </a:xfrm>
          <a:prstGeom prst="rect">
            <a:avLst/>
          </a:prstGeom>
          <a:noFill/>
        </p:spPr>
        <p:txBody>
          <a:bodyPr wrap="square" rtlCol="0">
            <a:spAutoFit/>
          </a:bodyPr>
          <a:lstStyle/>
          <a:p>
            <a:r>
              <a:rPr lang="zh-TW" altLang="en-US" sz="3600" dirty="0">
                <a:solidFill>
                  <a:srgbClr val="336600"/>
                </a:solidFill>
                <a:latin typeface="華康儷中黑" panose="020B0509000000000000" pitchFamily="49" charset="-120"/>
                <a:ea typeface="華康儷中黑" panose="020B0509000000000000" pitchFamily="49" charset="-120"/>
              </a:rPr>
              <a:t>四</a:t>
            </a:r>
            <a:r>
              <a:rPr lang="zh-TW" altLang="en-US" sz="3600" dirty="0" smtClean="0">
                <a:solidFill>
                  <a:srgbClr val="336600"/>
                </a:solidFill>
                <a:latin typeface="華康儷中黑" panose="020B0509000000000000" pitchFamily="49" charset="-120"/>
                <a:ea typeface="華康儷中黑" panose="020B0509000000000000" pitchFamily="49" charset="-120"/>
              </a:rPr>
              <a:t>、結語</a:t>
            </a:r>
            <a:endParaRPr lang="en-US" altLang="zh-TW" sz="3600" dirty="0" smtClean="0">
              <a:solidFill>
                <a:srgbClr val="336600"/>
              </a:solidFill>
              <a:latin typeface="華康儷中黑" panose="020B0509000000000000" pitchFamily="49" charset="-120"/>
              <a:ea typeface="華康儷中黑" panose="020B0509000000000000" pitchFamily="49" charset="-120"/>
            </a:endParaRPr>
          </a:p>
        </p:txBody>
      </p:sp>
      <p:sp>
        <p:nvSpPr>
          <p:cNvPr id="2" name="投影片編號版面配置區 1"/>
          <p:cNvSpPr>
            <a:spLocks noGrp="1"/>
          </p:cNvSpPr>
          <p:nvPr>
            <p:ph type="sldNum" sz="quarter" idx="12"/>
          </p:nvPr>
        </p:nvSpPr>
        <p:spPr>
          <a:xfrm>
            <a:off x="6804248"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7</a:t>
            </a:fld>
            <a:endParaRPr lang="zh-TW" altLang="en-US" sz="800" dirty="0">
              <a:latin typeface="Arial" panose="020B0604020202020204" pitchFamily="34" charset="0"/>
              <a:cs typeface="Arial" panose="020B0604020202020204" pitchFamily="34" charset="0"/>
            </a:endParaRPr>
          </a:p>
        </p:txBody>
      </p:sp>
      <p:sp>
        <p:nvSpPr>
          <p:cNvPr id="5" name="文字方塊 4"/>
          <p:cNvSpPr txBox="1"/>
          <p:nvPr/>
        </p:nvSpPr>
        <p:spPr>
          <a:xfrm>
            <a:off x="2030927" y="2204864"/>
            <a:ext cx="5904656" cy="1524713"/>
          </a:xfrm>
          <a:prstGeom prst="rect">
            <a:avLst/>
          </a:prstGeom>
          <a:noFill/>
        </p:spPr>
        <p:txBody>
          <a:bodyPr wrap="square" rtlCol="0">
            <a:spAutoFit/>
          </a:bodyPr>
          <a:lstStyle/>
          <a:p>
            <a:pPr>
              <a:lnSpc>
                <a:spcPts val="6000"/>
              </a:lnSpc>
            </a:pPr>
            <a:r>
              <a:rPr lang="en-US" altLang="zh-TW" sz="2800" dirty="0" smtClean="0">
                <a:solidFill>
                  <a:srgbClr val="663300"/>
                </a:solidFill>
                <a:latin typeface="華康儷粗宋" panose="02020709000000000000" pitchFamily="49" charset="-120"/>
                <a:ea typeface="華康儷粗宋" panose="02020709000000000000" pitchFamily="49" charset="-120"/>
              </a:rPr>
              <a:t>‧</a:t>
            </a:r>
            <a:r>
              <a:rPr lang="zh-TW" altLang="en-US" sz="2800" dirty="0" smtClean="0">
                <a:solidFill>
                  <a:srgbClr val="663300"/>
                </a:solidFill>
                <a:latin typeface="華康儷粗宋" panose="02020709000000000000" pitchFamily="49" charset="-120"/>
                <a:ea typeface="華康儷粗宋" panose="02020709000000000000" pitchFamily="49" charset="-120"/>
              </a:rPr>
              <a:t>多元</a:t>
            </a:r>
            <a:r>
              <a:rPr lang="zh-TW" altLang="en-US" sz="2800" dirty="0">
                <a:solidFill>
                  <a:srgbClr val="663300"/>
                </a:solidFill>
                <a:latin typeface="華康儷粗宋" panose="02020709000000000000" pitchFamily="49" charset="-120"/>
                <a:ea typeface="華康儷粗宋" panose="02020709000000000000" pitchFamily="49" charset="-120"/>
              </a:rPr>
              <a:t>共榮</a:t>
            </a:r>
            <a:r>
              <a:rPr lang="zh-TW" altLang="en-US" sz="2800" dirty="0" smtClean="0">
                <a:solidFill>
                  <a:srgbClr val="663300"/>
                </a:solidFill>
                <a:latin typeface="華康儷粗宋" panose="02020709000000000000" pitchFamily="49" charset="-120"/>
                <a:ea typeface="華康儷粗宋" panose="02020709000000000000" pitchFamily="49" charset="-120"/>
              </a:rPr>
              <a:t>的「語言」轉型</a:t>
            </a:r>
            <a:endParaRPr lang="en-US" altLang="zh-TW" sz="2000" dirty="0" smtClean="0">
              <a:solidFill>
                <a:srgbClr val="663300"/>
              </a:solidFill>
              <a:latin typeface="華康儷粗宋" panose="02020709000000000000" pitchFamily="49" charset="-120"/>
              <a:ea typeface="華康儷粗宋" panose="02020709000000000000" pitchFamily="49" charset="-120"/>
            </a:endParaRPr>
          </a:p>
          <a:p>
            <a:pPr>
              <a:lnSpc>
                <a:spcPts val="6000"/>
              </a:lnSpc>
            </a:pPr>
            <a:r>
              <a:rPr lang="en-US" altLang="zh-TW" sz="2800" dirty="0" smtClean="0">
                <a:solidFill>
                  <a:srgbClr val="663300"/>
                </a:solidFill>
                <a:latin typeface="華康儷粗宋" panose="02020709000000000000" pitchFamily="49" charset="-120"/>
                <a:ea typeface="華康儷粗宋" panose="02020709000000000000" pitchFamily="49" charset="-120"/>
              </a:rPr>
              <a:t>‧</a:t>
            </a:r>
            <a:r>
              <a:rPr lang="zh-TW" altLang="en-US" sz="2800" dirty="0" smtClean="0">
                <a:solidFill>
                  <a:srgbClr val="663300"/>
                </a:solidFill>
                <a:latin typeface="華康儷粗宋" panose="02020709000000000000" pitchFamily="49" charset="-120"/>
                <a:ea typeface="華康儷粗宋" panose="02020709000000000000" pitchFamily="49" charset="-120"/>
              </a:rPr>
              <a:t>小組</a:t>
            </a:r>
            <a:r>
              <a:rPr lang="zh-TW" altLang="en-US" sz="2800" dirty="0">
                <a:solidFill>
                  <a:srgbClr val="663300"/>
                </a:solidFill>
                <a:latin typeface="華康儷粗宋" panose="02020709000000000000" pitchFamily="49" charset="-120"/>
                <a:ea typeface="華康儷粗宋" panose="02020709000000000000" pitchFamily="49" charset="-120"/>
              </a:rPr>
              <a:t>後續</a:t>
            </a:r>
            <a:r>
              <a:rPr lang="zh-TW" altLang="en-US" sz="2800" dirty="0" smtClean="0">
                <a:solidFill>
                  <a:srgbClr val="663300"/>
                </a:solidFill>
                <a:latin typeface="華康儷粗宋" panose="02020709000000000000" pitchFamily="49" charset="-120"/>
                <a:ea typeface="華康儷粗宋" panose="02020709000000000000" pitchFamily="49" charset="-120"/>
              </a:rPr>
              <a:t>工作</a:t>
            </a:r>
            <a:endParaRPr lang="zh-TW" altLang="en-US" sz="2800" dirty="0">
              <a:solidFill>
                <a:srgbClr val="663300"/>
              </a:solidFill>
              <a:latin typeface="華康儷粗宋" panose="02020709000000000000" pitchFamily="49" charset="-120"/>
              <a:ea typeface="華康儷粗宋" panose="02020709000000000000" pitchFamily="49" charset="-120"/>
            </a:endParaRPr>
          </a:p>
        </p:txBody>
      </p:sp>
    </p:spTree>
    <p:extLst>
      <p:ext uri="{BB962C8B-B14F-4D97-AF65-F5344CB8AC3E}">
        <p14:creationId xmlns:p14="http://schemas.microsoft.com/office/powerpoint/2010/main" val="35986565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51520" y="938874"/>
            <a:ext cx="8731194" cy="5298438"/>
          </a:xfrm>
          <a:prstGeom prst="rect">
            <a:avLst/>
          </a:prstGeom>
        </p:spPr>
        <p:txBody>
          <a:bodyPr wrap="square">
            <a:spAutoFit/>
          </a:bodyPr>
          <a:lstStyle/>
          <a:p>
            <a:pPr marL="285750" indent="-285750">
              <a:lnSpc>
                <a:spcPts val="4100"/>
              </a:lnSpc>
              <a:buFont typeface="Arial" panose="020B0604020202020204" pitchFamily="34" charset="0"/>
              <a:buChar char="•"/>
            </a:pPr>
            <a:r>
              <a:rPr lang="zh-TW" altLang="zh-TW" sz="2600" dirty="0">
                <a:latin typeface="華康魏碑體" panose="03000709000000000000" pitchFamily="65" charset="-120"/>
                <a:ea typeface="華康魏碑體" panose="03000709000000000000" pitchFamily="65" charset="-120"/>
              </a:rPr>
              <a:t>經日治時期與中華民國政府的國語政策推行，不僅使族語嚴重流失乃至瀕危，更是深刻地侵蝕文化根基。</a:t>
            </a:r>
            <a:r>
              <a:rPr lang="en-US" altLang="zh-TW" sz="2600" dirty="0">
                <a:latin typeface="華康魏碑體" panose="03000709000000000000" pitchFamily="65" charset="-120"/>
                <a:ea typeface="華康魏碑體" panose="03000709000000000000" pitchFamily="65" charset="-120"/>
              </a:rPr>
              <a:t>1980</a:t>
            </a:r>
            <a:r>
              <a:rPr lang="zh-TW" altLang="zh-TW" sz="2600" dirty="0">
                <a:latin typeface="華康魏碑體" panose="03000709000000000000" pitchFamily="65" charset="-120"/>
                <a:ea typeface="華康魏碑體" panose="03000709000000000000" pitchFamily="65" charset="-120"/>
              </a:rPr>
              <a:t>年代開始，族語復振契機伴隨原住民族運動開展應運而生，至</a:t>
            </a:r>
            <a:r>
              <a:rPr lang="en-US" altLang="zh-TW" sz="2600" dirty="0">
                <a:latin typeface="華康魏碑體" panose="03000709000000000000" pitchFamily="65" charset="-120"/>
                <a:ea typeface="華康魏碑體" panose="03000709000000000000" pitchFamily="65" charset="-120"/>
              </a:rPr>
              <a:t>2017</a:t>
            </a:r>
            <a:r>
              <a:rPr lang="zh-TW" altLang="zh-TW" sz="2600" dirty="0">
                <a:latin typeface="華康魏碑體" panose="03000709000000000000" pitchFamily="65" charset="-120"/>
                <a:ea typeface="華康魏碑體" panose="03000709000000000000" pitchFamily="65" charset="-120"/>
              </a:rPr>
              <a:t>年《原住民族語言發展法》施行、</a:t>
            </a:r>
            <a:r>
              <a:rPr lang="en-US" altLang="zh-TW" sz="2600" dirty="0" smtClean="0">
                <a:latin typeface="華康魏碑體" panose="03000709000000000000" pitchFamily="65" charset="-120"/>
                <a:ea typeface="華康魏碑體" panose="03000709000000000000" pitchFamily="65" charset="-120"/>
              </a:rPr>
              <a:t>201</a:t>
            </a:r>
            <a:r>
              <a:rPr lang="en-US" altLang="zh-TW" sz="2600" dirty="0">
                <a:latin typeface="華康魏碑體" panose="03000709000000000000" pitchFamily="65" charset="-120"/>
                <a:ea typeface="華康魏碑體" panose="03000709000000000000" pitchFamily="65" charset="-120"/>
              </a:rPr>
              <a:t>9</a:t>
            </a:r>
            <a:r>
              <a:rPr lang="zh-TW" altLang="zh-TW" sz="2600" dirty="0" smtClean="0">
                <a:latin typeface="華康魏碑體" panose="03000709000000000000" pitchFamily="65" charset="-120"/>
                <a:ea typeface="華康魏碑體" panose="03000709000000000000" pitchFamily="65" charset="-120"/>
              </a:rPr>
              <a:t>年</a:t>
            </a:r>
            <a:r>
              <a:rPr lang="zh-TW" altLang="zh-TW" sz="2600" dirty="0">
                <a:latin typeface="華康魏碑體" panose="03000709000000000000" pitchFamily="65" charset="-120"/>
                <a:ea typeface="華康魏碑體" panose="03000709000000000000" pitchFamily="65" charset="-120"/>
              </a:rPr>
              <a:t>《國家語言發展法</a:t>
            </a:r>
            <a:r>
              <a:rPr lang="zh-TW" altLang="zh-TW" sz="2600" dirty="0" smtClean="0">
                <a:latin typeface="華康魏碑體" panose="03000709000000000000" pitchFamily="65" charset="-120"/>
                <a:ea typeface="華康魏碑體" panose="03000709000000000000" pitchFamily="65" charset="-120"/>
              </a:rPr>
              <a:t>》</a:t>
            </a:r>
            <a:r>
              <a:rPr lang="zh-TW" altLang="en-US" sz="2600" dirty="0">
                <a:latin typeface="華康魏碑體" panose="03000709000000000000" pitchFamily="65" charset="-120"/>
                <a:ea typeface="華康魏碑體" panose="03000709000000000000" pitchFamily="65" charset="-120"/>
              </a:rPr>
              <a:t>頒布</a:t>
            </a:r>
            <a:r>
              <a:rPr lang="zh-TW" altLang="zh-TW" sz="2600" dirty="0" smtClean="0">
                <a:latin typeface="華康魏碑體" panose="03000709000000000000" pitchFamily="65" charset="-120"/>
                <a:ea typeface="華康魏碑體" panose="03000709000000000000" pitchFamily="65" charset="-120"/>
              </a:rPr>
              <a:t>，</a:t>
            </a:r>
            <a:r>
              <a:rPr lang="zh-TW" altLang="zh-TW" sz="2600" dirty="0">
                <a:latin typeface="華康魏碑體" panose="03000709000000000000" pitchFamily="65" charset="-120"/>
                <a:ea typeface="華康魏碑體" panose="03000709000000000000" pitchFamily="65" charset="-120"/>
              </a:rPr>
              <a:t>原住民語言為「國家語言」，是補償過去限制族語的不當政策，是實踐轉型正義的第一步。</a:t>
            </a:r>
          </a:p>
          <a:p>
            <a:pPr marL="285750" indent="-285750">
              <a:lnSpc>
                <a:spcPts val="4100"/>
              </a:lnSpc>
              <a:buFont typeface="Arial" panose="020B0604020202020204" pitchFamily="34" charset="0"/>
              <a:buChar char="•"/>
            </a:pPr>
            <a:r>
              <a:rPr lang="zh-TW" altLang="en-US" sz="2600" dirty="0" smtClean="0">
                <a:latin typeface="華康魏碑體" panose="03000709000000000000" pitchFamily="65" charset="-120"/>
                <a:ea typeface="華康魏碑體" panose="03000709000000000000" pitchFamily="65" charset="-120"/>
                <a:cs typeface="Arial" charset="0"/>
              </a:rPr>
              <a:t>過去</a:t>
            </a:r>
            <a:r>
              <a:rPr lang="zh-TW" altLang="en-US" sz="2600" dirty="0">
                <a:latin typeface="華康魏碑體" panose="03000709000000000000" pitchFamily="65" charset="-120"/>
                <a:ea typeface="華康魏碑體" panose="03000709000000000000" pitchFamily="65" charset="-120"/>
                <a:cs typeface="Arial" charset="0"/>
              </a:rPr>
              <a:t>的「國語」是</a:t>
            </a:r>
            <a:r>
              <a:rPr lang="zh-TW" altLang="en-US" sz="2600" dirty="0">
                <a:latin typeface="華康魏碑體" panose="03000709000000000000" pitchFamily="65" charset="-120"/>
                <a:ea typeface="華康魏碑體" panose="03000709000000000000" pitchFamily="65" charset="-120"/>
              </a:rPr>
              <a:t>單一</a:t>
            </a:r>
            <a:r>
              <a:rPr lang="zh-TW" altLang="en-US" sz="2600" dirty="0">
                <a:latin typeface="華康魏碑體" panose="03000709000000000000" pitchFamily="65" charset="-120"/>
                <a:ea typeface="華康魏碑體" panose="03000709000000000000" pitchFamily="65" charset="-120"/>
                <a:cs typeface="Arial" charset="0"/>
              </a:rPr>
              <a:t>的，現在的「國語」是</a:t>
            </a:r>
            <a:r>
              <a:rPr lang="zh-TW" altLang="en-US" sz="2600" dirty="0">
                <a:latin typeface="華康魏碑體" panose="03000709000000000000" pitchFamily="65" charset="-120"/>
                <a:ea typeface="華康魏碑體" panose="03000709000000000000" pitchFamily="65" charset="-120"/>
              </a:rPr>
              <a:t>多元</a:t>
            </a:r>
            <a:r>
              <a:rPr lang="zh-TW" altLang="en-US" sz="2600" dirty="0">
                <a:latin typeface="華康魏碑體" panose="03000709000000000000" pitchFamily="65" charset="-120"/>
                <a:ea typeface="華康魏碑體" panose="03000709000000000000" pitchFamily="65" charset="-120"/>
                <a:cs typeface="Arial" charset="0"/>
              </a:rPr>
              <a:t>的。</a:t>
            </a:r>
            <a:endParaRPr lang="en-US" altLang="zh-TW" sz="2600" dirty="0">
              <a:latin typeface="華康魏碑體" panose="03000709000000000000" pitchFamily="65" charset="-120"/>
              <a:ea typeface="華康魏碑體" panose="03000709000000000000" pitchFamily="65" charset="-120"/>
              <a:cs typeface="Arial" charset="0"/>
            </a:endParaRPr>
          </a:p>
          <a:p>
            <a:pPr marL="285750" indent="-285750">
              <a:lnSpc>
                <a:spcPts val="4100"/>
              </a:lnSpc>
              <a:buFont typeface="Arial" panose="020B0604020202020204" pitchFamily="34" charset="0"/>
              <a:buChar char="•"/>
            </a:pPr>
            <a:r>
              <a:rPr lang="zh-TW" altLang="zh-TW" sz="2600" dirty="0" smtClean="0">
                <a:latin typeface="華康魏碑體" panose="03000709000000000000" pitchFamily="65" charset="-120"/>
                <a:ea typeface="華康魏碑體" panose="03000709000000000000" pitchFamily="65" charset="-120"/>
              </a:rPr>
              <a:t>語言</a:t>
            </a:r>
            <a:r>
              <a:rPr lang="zh-TW" altLang="zh-TW" sz="2600" dirty="0">
                <a:latin typeface="華康魏碑體" panose="03000709000000000000" pitchFamily="65" charset="-120"/>
                <a:ea typeface="華康魏碑體" panose="03000709000000000000" pitchFamily="65" charset="-120"/>
              </a:rPr>
              <a:t>是族群的根，緊繫著文化存續的發展。學習族語，就是在保存原住民族文化，鞏固臺灣多元精神，盼望社會大眾共同理解、尊重，並且一起來守護。</a:t>
            </a:r>
            <a:endParaRPr lang="zh-TW" altLang="en-US" sz="2600" dirty="0">
              <a:latin typeface="華康魏碑體" panose="03000709000000000000" pitchFamily="65" charset="-120"/>
              <a:ea typeface="華康魏碑體" panose="03000709000000000000" pitchFamily="65" charset="-120"/>
            </a:endParaRPr>
          </a:p>
        </p:txBody>
      </p:sp>
      <p:sp>
        <p:nvSpPr>
          <p:cNvPr id="10" name="文字方塊 9"/>
          <p:cNvSpPr txBox="1"/>
          <p:nvPr/>
        </p:nvSpPr>
        <p:spPr>
          <a:xfrm>
            <a:off x="395536" y="266594"/>
            <a:ext cx="7848872" cy="523220"/>
          </a:xfrm>
          <a:prstGeom prst="rect">
            <a:avLst/>
          </a:prstGeom>
          <a:noFill/>
        </p:spPr>
        <p:txBody>
          <a:bodyPr wrap="square" rtlCol="0">
            <a:spAutoFit/>
          </a:bodyPr>
          <a:lstStyle/>
          <a:p>
            <a:r>
              <a:rPr lang="zh-TW" altLang="en-US" sz="2800" dirty="0" smtClean="0">
                <a:solidFill>
                  <a:srgbClr val="663300"/>
                </a:solidFill>
                <a:latin typeface="華康儷粗宋" panose="02020709000000000000" pitchFamily="49" charset="-120"/>
                <a:ea typeface="華康儷粗宋" panose="02020709000000000000" pitchFamily="49" charset="-120"/>
              </a:rPr>
              <a:t>多元</a:t>
            </a:r>
            <a:r>
              <a:rPr lang="zh-TW" altLang="en-US" sz="2800" dirty="0">
                <a:solidFill>
                  <a:srgbClr val="663300"/>
                </a:solidFill>
                <a:latin typeface="華康儷粗宋" panose="02020709000000000000" pitchFamily="49" charset="-120"/>
                <a:ea typeface="華康儷粗宋" panose="02020709000000000000" pitchFamily="49" charset="-120"/>
              </a:rPr>
              <a:t>共榮</a:t>
            </a:r>
            <a:r>
              <a:rPr lang="zh-TW" altLang="en-US" sz="2800" dirty="0" smtClean="0">
                <a:solidFill>
                  <a:srgbClr val="663300"/>
                </a:solidFill>
                <a:latin typeface="華康儷粗宋" panose="02020709000000000000" pitchFamily="49" charset="-120"/>
                <a:ea typeface="華康儷粗宋" panose="02020709000000000000" pitchFamily="49" charset="-120"/>
              </a:rPr>
              <a:t>的「語言」轉型</a:t>
            </a:r>
            <a:endParaRPr lang="zh-TW" altLang="en-US" sz="2800" dirty="0">
              <a:solidFill>
                <a:srgbClr val="663300"/>
              </a:solidFill>
              <a:latin typeface="華康儷粗宋" panose="02020709000000000000" pitchFamily="49" charset="-120"/>
              <a:ea typeface="華康儷粗宋" panose="02020709000000000000" pitchFamily="49" charset="-120"/>
            </a:endParaRPr>
          </a:p>
        </p:txBody>
      </p:sp>
      <p:sp>
        <p:nvSpPr>
          <p:cNvPr id="2" name="投影片編號版面配置區 1"/>
          <p:cNvSpPr>
            <a:spLocks noGrp="1"/>
          </p:cNvSpPr>
          <p:nvPr>
            <p:ph type="sldNum" sz="quarter" idx="12"/>
          </p:nvPr>
        </p:nvSpPr>
        <p:spPr>
          <a:xfrm>
            <a:off x="6804248"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8</a:t>
            </a:fld>
            <a:endParaRPr lang="zh-TW"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87095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16059" y="1196752"/>
            <a:ext cx="8160397" cy="4772653"/>
          </a:xfrm>
          <a:prstGeom prst="rect">
            <a:avLst/>
          </a:prstGeom>
        </p:spPr>
        <p:txBody>
          <a:bodyPr wrap="square">
            <a:spAutoFit/>
          </a:bodyPr>
          <a:lstStyle/>
          <a:p>
            <a:pPr marL="285750" lvl="0" indent="-285750">
              <a:lnSpc>
                <a:spcPts val="4100"/>
              </a:lnSpc>
              <a:buFont typeface="Arial" panose="020B0604020202020204" pitchFamily="34" charset="0"/>
              <a:buChar char="•"/>
            </a:pPr>
            <a:r>
              <a:rPr lang="zh-TW" altLang="zh-TW" sz="2600" dirty="0" smtClean="0">
                <a:latin typeface="華康魏碑體" panose="03000709000000000000" pitchFamily="65" charset="-120"/>
                <a:ea typeface="華康魏碑體" panose="03000709000000000000" pitchFamily="65" charset="-120"/>
              </a:rPr>
              <a:t>持續</a:t>
            </a:r>
            <a:r>
              <a:rPr lang="zh-TW" altLang="zh-TW" sz="2600" dirty="0">
                <a:latin typeface="華康魏碑體" panose="03000709000000000000" pitchFamily="65" charset="-120"/>
                <a:ea typeface="華康魏碑體" panose="03000709000000000000" pitchFamily="65" charset="-120"/>
              </a:rPr>
              <a:t>蒐集整理與研究子題相關的檔案文獻與口述資料，在最終成果</a:t>
            </a:r>
            <a:r>
              <a:rPr lang="zh-TW" altLang="zh-TW" sz="2600" dirty="0" smtClean="0">
                <a:latin typeface="華康魏碑體" panose="03000709000000000000" pitchFamily="65" charset="-120"/>
                <a:ea typeface="華康魏碑體" panose="03000709000000000000" pitchFamily="65" charset="-120"/>
              </a:rPr>
              <a:t>報告書</a:t>
            </a:r>
            <a:r>
              <a:rPr lang="zh-TW" altLang="en-US" sz="2600" dirty="0">
                <a:latin typeface="華康魏碑體" panose="03000709000000000000" pitchFamily="65" charset="-120"/>
                <a:ea typeface="華康魏碑體" panose="03000709000000000000" pitchFamily="65" charset="-120"/>
              </a:rPr>
              <a:t>以</a:t>
            </a:r>
            <a:r>
              <a:rPr lang="zh-TW" altLang="zh-TW" sz="2600" dirty="0" smtClean="0">
                <a:latin typeface="華康魏碑體" panose="03000709000000000000" pitchFamily="65" charset="-120"/>
                <a:ea typeface="華康魏碑體" panose="03000709000000000000" pitchFamily="65" charset="-120"/>
              </a:rPr>
              <a:t>轉型</a:t>
            </a:r>
            <a:r>
              <a:rPr lang="zh-TW" altLang="zh-TW" sz="2600" dirty="0">
                <a:latin typeface="華康魏碑體" panose="03000709000000000000" pitchFamily="65" charset="-120"/>
                <a:ea typeface="華康魏碑體" panose="03000709000000000000" pitchFamily="65" charset="-120"/>
              </a:rPr>
              <a:t>正義視角，呈現原住民族語言權利的喪失與回復過程</a:t>
            </a:r>
            <a:r>
              <a:rPr lang="zh-TW" altLang="zh-TW" sz="2600" dirty="0" smtClean="0">
                <a:latin typeface="華康魏碑體" panose="03000709000000000000" pitchFamily="65" charset="-120"/>
                <a:ea typeface="華康魏碑體" panose="03000709000000000000" pitchFamily="65" charset="-120"/>
              </a:rPr>
              <a:t>。</a:t>
            </a:r>
            <a:endParaRPr lang="en-US" altLang="zh-TW" sz="2600" dirty="0" smtClean="0">
              <a:latin typeface="華康魏碑體" panose="03000709000000000000" pitchFamily="65" charset="-120"/>
              <a:ea typeface="華康魏碑體" panose="03000709000000000000" pitchFamily="65" charset="-120"/>
            </a:endParaRPr>
          </a:p>
          <a:p>
            <a:pPr marL="285750" indent="-285750">
              <a:lnSpc>
                <a:spcPts val="4100"/>
              </a:lnSpc>
              <a:buFont typeface="Arial" panose="020B0604020202020204" pitchFamily="34" charset="0"/>
              <a:buChar char="•"/>
            </a:pPr>
            <a:r>
              <a:rPr lang="zh-TW" altLang="zh-TW" sz="2600" dirty="0">
                <a:latin typeface="華康魏碑體" panose="03000709000000000000" pitchFamily="65" charset="-120"/>
                <a:ea typeface="華康魏碑體" panose="03000709000000000000" pitchFamily="65" charset="-120"/>
              </a:rPr>
              <a:t>透過與文化部合作，將族人珍貴的禁說族語口述歷史，匯入「國家文化記憶庫」，作為臺灣在地價值的數位文化資材。</a:t>
            </a:r>
          </a:p>
          <a:p>
            <a:pPr marL="285750" lvl="0" indent="-285750">
              <a:lnSpc>
                <a:spcPts val="4100"/>
              </a:lnSpc>
              <a:buFont typeface="Arial" panose="020B0604020202020204" pitchFamily="34" charset="0"/>
              <a:buChar char="•"/>
            </a:pPr>
            <a:r>
              <a:rPr lang="zh-TW" altLang="en-US" sz="2600" dirty="0" smtClean="0">
                <a:latin typeface="華康魏碑體" panose="03000709000000000000" pitchFamily="65" charset="-120"/>
                <a:ea typeface="華康魏碑體" panose="03000709000000000000" pitchFamily="65" charset="-120"/>
              </a:rPr>
              <a:t>進一步</a:t>
            </a:r>
            <a:r>
              <a:rPr lang="zh-TW" altLang="en-US" sz="2600" dirty="0">
                <a:latin typeface="華康魏碑體" panose="03000709000000000000" pitchFamily="65" charset="-120"/>
                <a:ea typeface="華康魏碑體" panose="03000709000000000000" pitchFamily="65" charset="-120"/>
              </a:rPr>
              <a:t>整合</a:t>
            </a:r>
            <a:r>
              <a:rPr lang="zh-TW" altLang="zh-TW" sz="2600" dirty="0" smtClean="0">
                <a:latin typeface="華康魏碑體" panose="03000709000000000000" pitchFamily="65" charset="-120"/>
                <a:ea typeface="華康魏碑體" panose="03000709000000000000" pitchFamily="65" charset="-120"/>
              </a:rPr>
              <a:t>研究</a:t>
            </a:r>
            <a:r>
              <a:rPr lang="zh-TW" altLang="en-US" sz="2600" dirty="0">
                <a:latin typeface="華康魏碑體" panose="03000709000000000000" pitchFamily="65" charset="-120"/>
                <a:ea typeface="華康魏碑體" panose="03000709000000000000" pitchFamily="65" charset="-120"/>
              </a:rPr>
              <a:t>結</a:t>
            </a:r>
            <a:r>
              <a:rPr lang="zh-TW" altLang="zh-TW" sz="2600" dirty="0" smtClean="0">
                <a:latin typeface="華康魏碑體" panose="03000709000000000000" pitchFamily="65" charset="-120"/>
                <a:ea typeface="華康魏碑體" panose="03000709000000000000" pitchFamily="65" charset="-120"/>
              </a:rPr>
              <a:t>果</a:t>
            </a:r>
            <a:r>
              <a:rPr lang="zh-TW" altLang="en-US" sz="2600" dirty="0" smtClean="0">
                <a:latin typeface="華康魏碑體" panose="03000709000000000000" pitchFamily="65" charset="-120"/>
                <a:ea typeface="華康魏碑體" panose="03000709000000000000" pitchFamily="65" charset="-120"/>
              </a:rPr>
              <a:t>，提出相關政策建議。</a:t>
            </a:r>
            <a:endParaRPr lang="en-US" altLang="zh-TW" sz="2600" dirty="0" smtClean="0"/>
          </a:p>
          <a:p>
            <a:pPr marL="285750" lvl="0" indent="-285750">
              <a:lnSpc>
                <a:spcPts val="4100"/>
              </a:lnSpc>
              <a:buFont typeface="Arial" panose="020B0604020202020204" pitchFamily="34" charset="0"/>
              <a:buChar char="•"/>
            </a:pPr>
            <a:r>
              <a:rPr lang="zh-TW" altLang="en-US" sz="2600" dirty="0" smtClean="0">
                <a:latin typeface="華康魏碑體" panose="03000709000000000000" pitchFamily="65" charset="-120"/>
                <a:ea typeface="華康魏碑體" panose="03000709000000000000" pitchFamily="65" charset="-120"/>
              </a:rPr>
              <a:t>經</a:t>
            </a:r>
            <a:r>
              <a:rPr lang="zh-TW" altLang="zh-TW" sz="2600" dirty="0" smtClean="0">
                <a:latin typeface="華康魏碑體" panose="03000709000000000000" pitchFamily="65" charset="-120"/>
                <a:ea typeface="華康魏碑體" panose="03000709000000000000" pitchFamily="65" charset="-120"/>
              </a:rPr>
              <a:t>由</a:t>
            </a:r>
            <a:r>
              <a:rPr lang="zh-TW" altLang="zh-TW" sz="2600" dirty="0">
                <a:latin typeface="華康魏碑體" panose="03000709000000000000" pitchFamily="65" charset="-120"/>
                <a:ea typeface="華康魏碑體" panose="03000709000000000000" pitchFamily="65" charset="-120"/>
              </a:rPr>
              <a:t>不同方式與平台持續進行社會對話與溝通，藉由社會共同參與模式，分享</a:t>
            </a:r>
            <a:r>
              <a:rPr lang="zh-TW" altLang="zh-TW" sz="2600" dirty="0" smtClean="0">
                <a:latin typeface="華康魏碑體" panose="03000709000000000000" pitchFamily="65" charset="-120"/>
                <a:ea typeface="華康魏碑體" panose="03000709000000000000" pitchFamily="65" charset="-120"/>
              </a:rPr>
              <a:t>影像</a:t>
            </a:r>
            <a:r>
              <a:rPr lang="zh-TW" altLang="en-US" sz="2600" dirty="0">
                <a:latin typeface="華康魏碑體" panose="03000709000000000000" pitchFamily="65" charset="-120"/>
                <a:ea typeface="華康魏碑體" panose="03000709000000000000" pitchFamily="65" charset="-120"/>
              </a:rPr>
              <a:t>或</a:t>
            </a:r>
            <a:r>
              <a:rPr lang="zh-TW" altLang="zh-TW" sz="2600" dirty="0" smtClean="0">
                <a:latin typeface="華康魏碑體" panose="03000709000000000000" pitchFamily="65" charset="-120"/>
                <a:ea typeface="華康魏碑體" panose="03000709000000000000" pitchFamily="65" charset="-120"/>
              </a:rPr>
              <a:t>經驗</a:t>
            </a:r>
            <a:r>
              <a:rPr lang="zh-TW" altLang="zh-TW" sz="2600" dirty="0">
                <a:latin typeface="華康魏碑體" panose="03000709000000000000" pitchFamily="65" charset="-120"/>
                <a:ea typeface="華康魏碑體" panose="03000709000000000000" pitchFamily="65" charset="-120"/>
              </a:rPr>
              <a:t>，還原更多真相。</a:t>
            </a:r>
          </a:p>
        </p:txBody>
      </p:sp>
      <p:sp>
        <p:nvSpPr>
          <p:cNvPr id="10" name="文字方塊 9"/>
          <p:cNvSpPr txBox="1"/>
          <p:nvPr/>
        </p:nvSpPr>
        <p:spPr>
          <a:xfrm>
            <a:off x="516059" y="480277"/>
            <a:ext cx="7848872" cy="523220"/>
          </a:xfrm>
          <a:prstGeom prst="rect">
            <a:avLst/>
          </a:prstGeom>
          <a:noFill/>
        </p:spPr>
        <p:txBody>
          <a:bodyPr wrap="square" rtlCol="0">
            <a:spAutoFit/>
          </a:bodyPr>
          <a:lstStyle/>
          <a:p>
            <a:r>
              <a:rPr lang="zh-TW" altLang="en-US" sz="2800" dirty="0" smtClean="0">
                <a:solidFill>
                  <a:srgbClr val="663300"/>
                </a:solidFill>
                <a:latin typeface="華康儷粗宋" panose="02020709000000000000" pitchFamily="49" charset="-120"/>
                <a:ea typeface="華康儷粗宋" panose="02020709000000000000" pitchFamily="49" charset="-120"/>
              </a:rPr>
              <a:t>小組後續工作</a:t>
            </a:r>
            <a:endParaRPr lang="zh-TW" altLang="en-US" sz="2800" dirty="0">
              <a:solidFill>
                <a:srgbClr val="663300"/>
              </a:solidFill>
              <a:latin typeface="華康儷粗宋" panose="02020709000000000000" pitchFamily="49" charset="-120"/>
              <a:ea typeface="華康儷粗宋" panose="02020709000000000000" pitchFamily="49" charset="-120"/>
            </a:endParaRPr>
          </a:p>
        </p:txBody>
      </p:sp>
      <p:sp>
        <p:nvSpPr>
          <p:cNvPr id="2" name="投影片編號版面配置區 1"/>
          <p:cNvSpPr>
            <a:spLocks noGrp="1"/>
          </p:cNvSpPr>
          <p:nvPr>
            <p:ph type="sldNum" sz="quarter" idx="12"/>
          </p:nvPr>
        </p:nvSpPr>
        <p:spPr>
          <a:xfrm>
            <a:off x="6804248" y="6309320"/>
            <a:ext cx="2133600" cy="365125"/>
          </a:xfrm>
        </p:spPr>
        <p:txBody>
          <a:bodyPr/>
          <a:lstStyle/>
          <a:p>
            <a:fld id="{D87239C8-91B3-4517-B96E-6187ED7FDED1}" type="slidenum">
              <a:rPr lang="zh-TW" altLang="en-US" sz="800" smtClean="0">
                <a:latin typeface="Arial" panose="020B0604020202020204" pitchFamily="34" charset="0"/>
                <a:cs typeface="Arial" panose="020B0604020202020204" pitchFamily="34" charset="0"/>
              </a:rPr>
              <a:t>9</a:t>
            </a:fld>
            <a:endParaRPr lang="zh-TW" alt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4540958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原創">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鳳舞九天">
      <a:fillStyleLst>
        <a:solidFill>
          <a:schemeClr val="phClr">
            <a:tint val="100000"/>
            <a:shade val="100000"/>
            <a:hueMod val="100000"/>
            <a:satMod val="100000"/>
          </a:schemeClr>
        </a:solidFill>
        <a:gradFill rotWithShape="1">
          <a:gsLst>
            <a:gs pos="0">
              <a:schemeClr val="phClr">
                <a:tint val="65000"/>
                <a:satMod val="180000"/>
              </a:schemeClr>
            </a:gs>
            <a:gs pos="50000">
              <a:schemeClr val="phClr">
                <a:tint val="40000"/>
                <a:satMod val="175000"/>
              </a:schemeClr>
            </a:gs>
            <a:gs pos="100000">
              <a:schemeClr val="phClr">
                <a:tint val="65000"/>
                <a:satMod val="180000"/>
              </a:schemeClr>
            </a:gs>
          </a:gsLst>
          <a:lin ang="0" scaled="1"/>
        </a:gradFill>
        <a:gradFill rotWithShape="1">
          <a:gsLst>
            <a:gs pos="0">
              <a:schemeClr val="phClr">
                <a:shade val="38000"/>
                <a:satMod val="150000"/>
              </a:schemeClr>
            </a:gs>
            <a:gs pos="50000">
              <a:schemeClr val="phClr">
                <a:shade val="100000"/>
                <a:satMod val="100000"/>
              </a:schemeClr>
            </a:gs>
            <a:gs pos="100000">
              <a:schemeClr val="phClr">
                <a:shade val="38000"/>
                <a:satMod val="150000"/>
              </a:schemeClr>
            </a:gs>
          </a:gsLst>
          <a:lin ang="0" scaled="1"/>
        </a:grad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effectStyle>
        <a:effectStyle>
          <a:effectLst>
            <a:outerShdw blurRad="190500" dist="78600" dir="2700000" rotWithShape="0">
              <a:srgbClr val="000000">
                <a:alpha val="3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accent1">
            <a:lumMod val="60000"/>
            <a:lumOff val="40000"/>
          </a:schemeClr>
        </a:solidFill>
        <a:ln>
          <a:noFill/>
        </a:ln>
      </a:spPr>
      <a:bodyPr wrap="square" rtlCol="0">
        <a:spAutoFit/>
      </a:bodyPr>
      <a:lstStyle>
        <a:defPPr>
          <a:defRPr sz="3600" dirty="0">
            <a:latin typeface="華康棒棒體 Std W5" pitchFamily="82" charset="-120"/>
            <a:ea typeface="華康棒棒體 Std W5" pitchFamily="82" charset="-120"/>
          </a:defRPr>
        </a:defPPr>
      </a:lstStyle>
    </a:txDef>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4507</TotalTime>
  <Words>2071</Words>
  <Application>Microsoft Office PowerPoint</Application>
  <PresentationFormat>如螢幕大小 (4:3)</PresentationFormat>
  <Paragraphs>171</Paragraphs>
  <Slides>10</Slides>
  <Notes>10</Notes>
  <HiddenSlides>0</HiddenSlides>
  <MMClips>0</MMClips>
  <ScaleCrop>false</ScaleCrop>
  <HeadingPairs>
    <vt:vector size="6" baseType="variant">
      <vt:variant>
        <vt:lpstr>使用字型</vt:lpstr>
      </vt:variant>
      <vt:variant>
        <vt:i4>15</vt:i4>
      </vt:variant>
      <vt:variant>
        <vt:lpstr>佈景主題</vt:lpstr>
      </vt:variant>
      <vt:variant>
        <vt:i4>1</vt:i4>
      </vt:variant>
      <vt:variant>
        <vt:lpstr>投影片標題</vt:lpstr>
      </vt:variant>
      <vt:variant>
        <vt:i4>10</vt:i4>
      </vt:variant>
    </vt:vector>
  </HeadingPairs>
  <TitlesOfParts>
    <vt:vector size="26" baseType="lpstr">
      <vt:lpstr>華康中圓體</vt:lpstr>
      <vt:lpstr>華康正顏楷體W5</vt:lpstr>
      <vt:lpstr>華康超明體</vt:lpstr>
      <vt:lpstr>華康龍門石碑</vt:lpstr>
      <vt:lpstr>華康魏碑體</vt:lpstr>
      <vt:lpstr>華康儷中宋</vt:lpstr>
      <vt:lpstr>華康儷中黑</vt:lpstr>
      <vt:lpstr>華康儷金黑</vt:lpstr>
      <vt:lpstr>華康儷粗宋</vt:lpstr>
      <vt:lpstr>微軟正黑體</vt:lpstr>
      <vt:lpstr>新細明體</vt:lpstr>
      <vt:lpstr>Arial</vt:lpstr>
      <vt:lpstr>Calibri</vt:lpstr>
      <vt:lpstr>Century Gothic</vt:lpstr>
      <vt:lpstr>Times New Roman</vt:lpstr>
      <vt:lpstr>Office 佈景主題</vt:lpstr>
      <vt:lpstr>PowerPoint 簡報</vt:lpstr>
      <vt:lpstr>PowerPoint 簡報</vt:lpstr>
      <vt:lpstr>報告大綱</vt:lpstr>
      <vt:lpstr>PowerPoint 簡報</vt:lpstr>
      <vt:lpstr>PowerPoint 簡報</vt:lpstr>
      <vt:lpstr>PowerPoint 簡報</vt:lpstr>
      <vt:lpstr>PowerPoint 簡報</vt:lpstr>
      <vt:lpstr>PowerPoint 簡報</vt:lpstr>
      <vt:lpstr>PowerPoint 簡報</vt:lpstr>
      <vt:lpstr>簡報結束‧敬請指教</vt:lpstr>
    </vt:vector>
  </TitlesOfParts>
  <Company>原住民族委員會</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語言小組</dc:creator>
  <cp:lastModifiedBy>user</cp:lastModifiedBy>
  <cp:revision>315</cp:revision>
  <cp:lastPrinted>2019-10-17T02:11:27Z</cp:lastPrinted>
  <dcterms:created xsi:type="dcterms:W3CDTF">2019-09-27T02:20:08Z</dcterms:created>
  <dcterms:modified xsi:type="dcterms:W3CDTF">2019-10-17T04:34:12Z</dcterms:modified>
</cp:coreProperties>
</file>