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344" r:id="rId2"/>
    <p:sldId id="330" r:id="rId3"/>
    <p:sldId id="332" r:id="rId4"/>
    <p:sldId id="336" r:id="rId5"/>
    <p:sldId id="345" r:id="rId6"/>
    <p:sldId id="346" r:id="rId7"/>
    <p:sldId id="347" r:id="rId8"/>
    <p:sldId id="348" r:id="rId9"/>
    <p:sldId id="331" r:id="rId10"/>
    <p:sldId id="339" r:id="rId11"/>
    <p:sldId id="334" r:id="rId12"/>
  </p:sldIdLst>
  <p:sldSz cx="9144000" cy="6858000" type="screen4x3"/>
  <p:notesSz cx="6797675" cy="9926638"/>
  <p:embeddedFontLst>
    <p:embeddedFont>
      <p:font typeface="標楷體" panose="03000509000000000000" pitchFamily="65" charset="-12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微軟正黑體" panose="020B0604030504040204" pitchFamily="34" charset="-120"/>
      <p:regular r:id="rId20"/>
      <p:bold r:id="rId21"/>
    </p:embeddedFont>
    <p:embeddedFont>
      <p:font typeface="Century Schoolbook" panose="02040604050505020304" pitchFamily="18" charset="0"/>
      <p:regular r:id="rId22"/>
      <p:bold r:id="rId23"/>
      <p:italic r:id="rId24"/>
      <p:boldItalic r:id="rId25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A352"/>
    <a:srgbClr val="43783C"/>
    <a:srgbClr val="FFE209"/>
    <a:srgbClr val="FFCF37"/>
    <a:srgbClr val="F1E9C1"/>
    <a:srgbClr val="F2FAEA"/>
    <a:srgbClr val="729B78"/>
    <a:srgbClr val="727378"/>
    <a:srgbClr val="D0EBB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3" autoAdjust="0"/>
    <p:restoredTop sz="99120" autoAdjust="0"/>
  </p:normalViewPr>
  <p:slideViewPr>
    <p:cSldViewPr>
      <p:cViewPr varScale="1">
        <p:scale>
          <a:sx n="87" d="100"/>
          <a:sy n="87" d="100"/>
        </p:scale>
        <p:origin x="-1387" y="-77"/>
      </p:cViewPr>
      <p:guideLst>
        <p:guide orient="horz" pos="2205"/>
        <p:guide pos="55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42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F320C-3FC4-42E0-86D1-0213358D05C3}" type="datetimeFigureOut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454CD-839B-4B36-9D8C-20EF29F5F9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70140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C62F-13AF-4412-9E94-AF6FDDFD0D76}" type="datetimeFigureOut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B838-ABC3-4872-ABEC-EFBDE97533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22131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3184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1187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3118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193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193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87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B838-ABC3-4872-ABEC-EFBDE9753394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093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  <a:noFill/>
        </p:spPr>
        <p:txBody>
          <a:bodyPr/>
          <a:lstStyle/>
          <a:p>
            <a:fld id="{B58C6CFB-0D7A-4127-833E-CD73B5447E23}" type="datetime1">
              <a:rPr lang="zh-TW" altLang="en-US" smtClean="0"/>
              <a:t>2019/10/15</a:t>
            </a:fld>
            <a:endParaRPr lang="zh-TW" altLang="en-US" dirty="0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  <a:noFill/>
        </p:spPr>
        <p:txBody>
          <a:bodyPr/>
          <a:lstStyle/>
          <a:p>
            <a:endParaRPr lang="zh-TW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179512" y="0"/>
            <a:ext cx="288032" cy="6858000"/>
          </a:xfrm>
          <a:prstGeom prst="rect">
            <a:avLst/>
          </a:prstGeom>
          <a:solidFill>
            <a:srgbClr val="729B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矩形 30"/>
          <p:cNvSpPr/>
          <p:nvPr userDrawn="1"/>
        </p:nvSpPr>
        <p:spPr>
          <a:xfrm>
            <a:off x="619944" y="0"/>
            <a:ext cx="144016" cy="6858000"/>
          </a:xfrm>
          <a:prstGeom prst="rect">
            <a:avLst/>
          </a:prstGeom>
          <a:solidFill>
            <a:srgbClr val="D5A3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矩形 31"/>
          <p:cNvSpPr/>
          <p:nvPr userDrawn="1"/>
        </p:nvSpPr>
        <p:spPr>
          <a:xfrm>
            <a:off x="975470" y="0"/>
            <a:ext cx="72008" cy="6858000"/>
          </a:xfrm>
          <a:prstGeom prst="rect">
            <a:avLst/>
          </a:prstGeom>
          <a:solidFill>
            <a:srgbClr val="F1E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504D-40B1-4E2D-90DD-BCF4C34830CD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CD49-AB17-4AB1-8199-7740CCA78DB4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4834880" cy="490066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>
          <a:xfrm>
            <a:off x="5230956" y="6374636"/>
            <a:ext cx="3200400" cy="365760"/>
          </a:xfrm>
        </p:spPr>
        <p:txBody>
          <a:bodyPr rtlCol="0"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4544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4834880" cy="490066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4392488" cy="5184576"/>
          </a:xfrm>
        </p:spPr>
        <p:txBody>
          <a:bodyPr/>
          <a:lstStyle/>
          <a:p>
            <a:pPr lvl="0" eaLnBrk="1" latinLnBrk="0" hangingPunct="1"/>
            <a:r>
              <a:rPr lang="zh-TW" altLang="en-US" dirty="0" smtClean="0"/>
              <a:t>按一下以編輯母片文字樣式</a:t>
            </a:r>
          </a:p>
          <a:p>
            <a:pPr lvl="1" eaLnBrk="1" latinLnBrk="0" hangingPunct="1"/>
            <a:r>
              <a:rPr lang="zh-TW" altLang="en-US" dirty="0" smtClean="0"/>
              <a:t>第二層</a:t>
            </a:r>
          </a:p>
          <a:p>
            <a:pPr lvl="2" eaLnBrk="1" latinLnBrk="0" hangingPunct="1"/>
            <a:r>
              <a:rPr lang="zh-TW" altLang="en-US" dirty="0" smtClean="0"/>
              <a:t>第三層</a:t>
            </a:r>
          </a:p>
          <a:p>
            <a:pPr lvl="3" eaLnBrk="1" latinLnBrk="0" hangingPunct="1"/>
            <a:r>
              <a:rPr lang="zh-TW" altLang="en-US" dirty="0" smtClean="0"/>
              <a:t>第四層</a:t>
            </a:r>
          </a:p>
          <a:p>
            <a:pPr lvl="4" eaLnBrk="1" latinLnBrk="0" hangingPunct="1"/>
            <a:r>
              <a:rPr lang="zh-TW" altLang="en-US" dirty="0" smtClean="0"/>
              <a:t>第五層</a:t>
            </a:r>
            <a:endParaRPr kumimoji="0" 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>
          <a:xfrm>
            <a:off x="5230956" y="6374636"/>
            <a:ext cx="3200400" cy="365760"/>
          </a:xfrm>
        </p:spPr>
        <p:txBody>
          <a:bodyPr rtlCol="0"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C1FBBEE-0DE8-4AC1-8691-1A721D6FAED5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B5636-2CC9-4B2C-A067-4BA79E3A2809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534400" y="6309320"/>
            <a:ext cx="609600" cy="305184"/>
          </a:xfrm>
          <a:solidFill>
            <a:srgbClr val="D8EDF4"/>
          </a:solidFill>
        </p:spPr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3614-258E-4633-879F-BC0BA5E8992C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none"/>
        </p:style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none"/>
        </p:style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670AE8-F7E9-4855-8587-AE2B2FAB9689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CF9A2-59D9-4AB3-ADF1-7DD1CD254573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986427-6363-4432-A125-1D28039AFA56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D51C2D-2544-44C0-B701-0A14F5B98134}" type="datetime1">
              <a:rPr lang="zh-TW" altLang="en-US" smtClean="0"/>
              <a:t>2019/10/15</a:t>
            </a:fld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43A065-F9EF-4891-91E8-AE7A82E470A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dirty="0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dirty="0" smtClean="0"/>
              <a:t>第二層</a:t>
            </a:r>
          </a:p>
          <a:p>
            <a:pPr lvl="2" eaLnBrk="1" latinLnBrk="0" hangingPunct="1"/>
            <a:r>
              <a:rPr kumimoji="0" lang="zh-TW" altLang="en-US" dirty="0" smtClean="0"/>
              <a:t>第三層</a:t>
            </a:r>
          </a:p>
          <a:p>
            <a:pPr lvl="3" eaLnBrk="1" latinLnBrk="0" hangingPunct="1"/>
            <a:r>
              <a:rPr kumimoji="0" lang="zh-TW" altLang="en-US" dirty="0" smtClean="0"/>
              <a:t>第四層</a:t>
            </a:r>
          </a:p>
          <a:p>
            <a:pPr lvl="4" eaLnBrk="1" latinLnBrk="0" hangingPunct="1"/>
            <a:r>
              <a:rPr kumimoji="0" lang="zh-TW" altLang="en-US" dirty="0" smtClean="0"/>
              <a:t>第五層</a:t>
            </a:r>
            <a:endParaRPr kumimoji="0" lang="en-US" dirty="0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10/15/2019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534400" y="6165304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2C6B1FF6-39B9-40F5-8B67-33C6354A3D4F}" type="slidenum">
              <a:rPr lang="en-US" smtClean="0"/>
              <a:pPr/>
              <a:t>‹#›</a:t>
            </a:fld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ts val="600"/>
        </a:spcBef>
        <a:buClrTx/>
        <a:buSzPct val="7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08660" indent="-342900" algn="l" rtl="0" eaLnBrk="1" latinLnBrk="0" hangingPunct="1">
        <a:spcBef>
          <a:spcPct val="20000"/>
        </a:spcBef>
        <a:buClrTx/>
        <a:buSzPct val="80000"/>
        <a:buFont typeface="Arial" panose="020B0604020202020204" pitchFamily="34" charset="0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7270" indent="-285750" algn="l" rtl="0" eaLnBrk="1" latinLnBrk="0" hangingPunct="1">
        <a:spcBef>
          <a:spcPct val="20000"/>
        </a:spcBef>
        <a:buClrTx/>
        <a:buSzPct val="60000"/>
        <a:buFont typeface="Arial" panose="020B0604020202020204" pitchFamily="34" charset="0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91590" indent="-285750" algn="l" rtl="0" eaLnBrk="1" latinLnBrk="0" hangingPunct="1">
        <a:spcBef>
          <a:spcPct val="20000"/>
        </a:spcBef>
        <a:buClrTx/>
        <a:buSzPct val="60000"/>
        <a:buFont typeface="Arial" panose="020B0604020202020204" pitchFamily="34" charset="0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65910" indent="-285750" algn="l" rtl="0" eaLnBrk="1" latinLnBrk="0" hangingPunct="1">
        <a:spcBef>
          <a:spcPct val="20000"/>
        </a:spcBef>
        <a:buClrTx/>
        <a:buSzPct val="68000"/>
        <a:buFont typeface="Arial" panose="020B0604020202020204" pitchFamily="34" charset="0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61472" y="5805264"/>
            <a:ext cx="2031008" cy="792088"/>
          </a:xfrm>
        </p:spPr>
        <p:txBody>
          <a:bodyPr>
            <a:no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原住民族委員會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108.10.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 descr="行政院原住民族委員會-上下組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827438"/>
            <a:ext cx="499867" cy="40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標題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8496944" cy="72008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zh-TW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委員提案有關原住民保留地議題辦理情形報告案</a:t>
            </a:r>
            <a:endParaRPr lang="en-US" altLang="zh-TW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336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10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9" name="標題 1"/>
          <p:cNvSpPr txBox="1">
            <a:spLocks/>
          </p:cNvSpPr>
          <p:nvPr/>
        </p:nvSpPr>
        <p:spPr>
          <a:xfrm>
            <a:off x="179511" y="44624"/>
            <a:ext cx="8691801" cy="864096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、原住民</a:t>
            </a: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保留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地開發管理辦法提升為法律位階</a:t>
            </a:r>
            <a:endParaRPr lang="zh-TW" altLang="en-US" sz="18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60" name="直線接點 759"/>
          <p:cNvCxnSpPr/>
          <p:nvPr/>
        </p:nvCxnSpPr>
        <p:spPr>
          <a:xfrm flipH="1">
            <a:off x="251520" y="908720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1" name="直線接點 760"/>
          <p:cNvCxnSpPr/>
          <p:nvPr/>
        </p:nvCxnSpPr>
        <p:spPr>
          <a:xfrm>
            <a:off x="2987824" y="980728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內容版面配置區 2"/>
          <p:cNvSpPr txBox="1">
            <a:spLocks/>
          </p:cNvSpPr>
          <p:nvPr/>
        </p:nvSpPr>
        <p:spPr>
          <a:xfrm>
            <a:off x="466893" y="1161850"/>
            <a:ext cx="3529043" cy="28432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TW"/>
            </a:defPPr>
            <a:lvl1pPr lvl="0">
              <a:lnSpc>
                <a:spcPts val="2800"/>
              </a:lnSpc>
              <a:buClr>
                <a:srgbClr val="FE8637"/>
              </a:buClr>
              <a:buSzPct val="70000"/>
              <a:defRPr sz="2200" b="1" cap="small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>
              <a:lnSpc>
                <a:spcPts val="4400"/>
              </a:lnSpc>
            </a:pPr>
            <a:r>
              <a:rPr lang="zh-TW" altLang="en-US" sz="2400" dirty="0">
                <a:solidFill>
                  <a:schemeClr val="tx1"/>
                </a:solidFill>
              </a:rPr>
              <a:t>依行政院賴前院長</a:t>
            </a:r>
            <a:r>
              <a:rPr lang="en-US" altLang="zh-TW" sz="2400" dirty="0">
                <a:solidFill>
                  <a:schemeClr val="tx1"/>
                </a:solidFill>
              </a:rPr>
              <a:t>107</a:t>
            </a:r>
            <a:r>
              <a:rPr lang="zh-TW" altLang="en-US" sz="2400" dirty="0">
                <a:solidFill>
                  <a:schemeClr val="tx1"/>
                </a:solidFill>
              </a:rPr>
              <a:t>年</a:t>
            </a:r>
            <a:r>
              <a:rPr lang="en-US" altLang="zh-TW" sz="2400" dirty="0">
                <a:solidFill>
                  <a:schemeClr val="tx1"/>
                </a:solidFill>
              </a:rPr>
              <a:t>10</a:t>
            </a:r>
            <a:r>
              <a:rPr lang="zh-TW" altLang="en-US" sz="2400" dirty="0">
                <a:solidFill>
                  <a:schemeClr val="tx1"/>
                </a:solidFill>
              </a:rPr>
              <a:t>月</a:t>
            </a:r>
            <a:r>
              <a:rPr lang="en-US" altLang="zh-TW" sz="2400" dirty="0">
                <a:solidFill>
                  <a:schemeClr val="tx1"/>
                </a:solidFill>
              </a:rPr>
              <a:t>4</a:t>
            </a:r>
            <a:r>
              <a:rPr lang="zh-TW" altLang="en-US" sz="2400" dirty="0">
                <a:solidFill>
                  <a:schemeClr val="tx1"/>
                </a:solidFill>
              </a:rPr>
              <a:t>日院會指示：</a:t>
            </a:r>
            <a:endParaRPr lang="en-US" altLang="zh-TW" sz="2400" dirty="0">
              <a:solidFill>
                <a:schemeClr val="tx1"/>
              </a:solidFill>
            </a:endParaRPr>
          </a:p>
          <a:p>
            <a:pPr>
              <a:lnSpc>
                <a:spcPts val="4400"/>
              </a:lnSpc>
            </a:pPr>
            <a:r>
              <a:rPr lang="zh-TW" altLang="en-US" sz="2400" dirty="0">
                <a:solidFill>
                  <a:schemeClr val="tx1"/>
                </a:solidFill>
              </a:rPr>
              <a:t>請原民會研議將「原住民保留地開發管理辦法」提升為法律位階。</a:t>
            </a:r>
          </a:p>
        </p:txBody>
      </p:sp>
      <p:sp>
        <p:nvSpPr>
          <p:cNvPr id="30" name="向下箭號 29"/>
          <p:cNvSpPr/>
          <p:nvPr/>
        </p:nvSpPr>
        <p:spPr>
          <a:xfrm>
            <a:off x="5974924" y="1792174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39952" y="1124744"/>
            <a:ext cx="4622116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107.11</a:t>
            </a:r>
          </a:p>
          <a:p>
            <a:pPr algn="ctr"/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成立修法小組、蒐集資料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擬條例</a:t>
            </a:r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草案</a:t>
            </a:r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32" name="向下箭號 31"/>
          <p:cNvSpPr/>
          <p:nvPr/>
        </p:nvSpPr>
        <p:spPr>
          <a:xfrm>
            <a:off x="5974924" y="2872294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39952" y="2204864"/>
            <a:ext cx="4622115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108.08</a:t>
            </a:r>
          </a:p>
          <a:p>
            <a:pPr algn="ctr"/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次跨部會研商會議</a:t>
            </a:r>
          </a:p>
        </p:txBody>
      </p:sp>
      <p:sp>
        <p:nvSpPr>
          <p:cNvPr id="35" name="矩形 34"/>
          <p:cNvSpPr/>
          <p:nvPr/>
        </p:nvSpPr>
        <p:spPr>
          <a:xfrm>
            <a:off x="4139952" y="3212976"/>
            <a:ext cx="4622116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目前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依各機關意見整理草案內容</a:t>
            </a:r>
          </a:p>
          <a:p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並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依規定進行後續法制程序</a:t>
            </a:r>
          </a:p>
        </p:txBody>
      </p:sp>
      <p:sp>
        <p:nvSpPr>
          <p:cNvPr id="20" name="矩形 19"/>
          <p:cNvSpPr/>
          <p:nvPr/>
        </p:nvSpPr>
        <p:spPr>
          <a:xfrm>
            <a:off x="566097" y="5517232"/>
            <a:ext cx="3960000" cy="900000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健全原住民保留地</a:t>
            </a:r>
            <a:endParaRPr lang="en-US" altLang="zh-TW" sz="2400" cap="small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法源與</a:t>
            </a:r>
            <a:r>
              <a:rPr lang="zh-TW" altLang="en-US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</a:t>
            </a:r>
            <a:r>
              <a:rPr lang="zh-TW" altLang="en-US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體系</a:t>
            </a:r>
            <a:endParaRPr lang="zh-TW" altLang="en-US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16456" y="4437112"/>
            <a:ext cx="3960000" cy="900000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規劃</a:t>
            </a:r>
            <a:r>
              <a:rPr lang="zh-TW" altLang="en-US" sz="2400" cap="small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原住民保留</a:t>
            </a:r>
            <a:r>
              <a:rPr lang="zh-TW" altLang="en-US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</a:t>
            </a:r>
            <a:endParaRPr lang="en-US" altLang="zh-TW" sz="2400" cap="small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合理利用</a:t>
            </a:r>
          </a:p>
        </p:txBody>
      </p:sp>
      <p:sp>
        <p:nvSpPr>
          <p:cNvPr id="22" name="矩形 21"/>
          <p:cNvSpPr/>
          <p:nvPr/>
        </p:nvSpPr>
        <p:spPr>
          <a:xfrm>
            <a:off x="553043" y="4437112"/>
            <a:ext cx="3960000" cy="900000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實現原住民族土地</a:t>
            </a:r>
            <a:endParaRPr lang="en-US" altLang="zh-TW" sz="2400" cap="small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轉型正義</a:t>
            </a:r>
          </a:p>
        </p:txBody>
      </p:sp>
      <p:sp>
        <p:nvSpPr>
          <p:cNvPr id="23" name="矩形 22"/>
          <p:cNvSpPr/>
          <p:nvPr/>
        </p:nvSpPr>
        <p:spPr>
          <a:xfrm>
            <a:off x="4716456" y="5517232"/>
            <a:ext cx="3960000" cy="900000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zh-TW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落實原基法</a:t>
            </a:r>
            <a:r>
              <a:rPr lang="zh-TW" altLang="zh-TW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保障</a:t>
            </a:r>
            <a:endParaRPr lang="en-US" altLang="zh-TW" sz="2400" cap="small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zh-TW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</a:t>
            </a:r>
            <a:r>
              <a:rPr lang="zh-TW" altLang="zh-TW" sz="2400" cap="small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族土地</a:t>
            </a:r>
            <a:r>
              <a:rPr lang="zh-TW" altLang="zh-TW" sz="2400" cap="small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權利精神</a:t>
            </a:r>
            <a:endParaRPr lang="zh-TW" altLang="zh-TW" sz="2400" cap="small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向下箭號 27"/>
          <p:cNvSpPr/>
          <p:nvPr/>
        </p:nvSpPr>
        <p:spPr>
          <a:xfrm>
            <a:off x="6084168" y="4005064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向下箭號 36"/>
          <p:cNvSpPr/>
          <p:nvPr/>
        </p:nvSpPr>
        <p:spPr>
          <a:xfrm>
            <a:off x="1979712" y="4005064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82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09730" y="188640"/>
            <a:ext cx="2088232" cy="490066"/>
          </a:xfrm>
        </p:spPr>
        <p:txBody>
          <a:bodyPr anchor="ctr">
            <a:noAutofit/>
          </a:bodyPr>
          <a:lstStyle/>
          <a:p>
            <a:pPr lvl="0"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參、結語</a:t>
            </a:r>
            <a:endParaRPr lang="en-US" altLang="zh-TW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537592" cy="377192"/>
          </a:xfrm>
        </p:spPr>
        <p:txBody>
          <a:bodyPr/>
          <a:lstStyle/>
          <a:p>
            <a:fld id="{5943A065-F9EF-4891-91E8-AE7A82E470AB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流程圖: 替代處理程序 29"/>
          <p:cNvSpPr/>
          <p:nvPr/>
        </p:nvSpPr>
        <p:spPr>
          <a:xfrm>
            <a:off x="1602431" y="3215462"/>
            <a:ext cx="7072645" cy="3058870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16632"/>
            <a:ext cx="179512" cy="504056"/>
          </a:xfrm>
          <a:prstGeom prst="rect">
            <a:avLst/>
          </a:prstGeom>
          <a:solidFill>
            <a:srgbClr val="D5A352"/>
          </a:solidFill>
          <a:ln>
            <a:solidFill>
              <a:srgbClr val="D5A3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接點 12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79512" y="1592600"/>
            <a:ext cx="8856984" cy="26571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ts val="5000"/>
              </a:lnSpc>
            </a:pPr>
            <a:r>
              <a:rPr lang="zh-TW" altLang="en-US" sz="2400" b="1" dirty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感謝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各位委員</a:t>
            </a:r>
            <a:r>
              <a:rPr lang="zh-TW" altLang="en-US" sz="2400" b="1" dirty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、行政院林萬億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政委，以及</a:t>
            </a:r>
            <a:r>
              <a:rPr lang="zh-TW" altLang="en-US" sz="2400" b="1" dirty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、農委會、林務局</a:t>
            </a:r>
            <a:r>
              <a:rPr lang="zh-TW" altLang="en-US" sz="2400" b="1" dirty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輔導會、內政部及行政院東部聯合服務中心等</a:t>
            </a:r>
            <a:r>
              <a:rPr lang="zh-TW" altLang="en-US" sz="2400" b="1" dirty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主管機關的協助，後續原住民族土地政策推動、法令修訂及實務執行，仍請繼續給予支持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新細明體"/>
                <a:ea typeface="新細明體"/>
              </a:rPr>
              <a:t>及</a:t>
            </a:r>
            <a:r>
              <a:rPr lang="zh-TW" altLang="en-US" sz="2400" b="1" dirty="0" smtClean="0">
                <a:solidFill>
                  <a:srgbClr val="FFF39D">
                    <a:lumMod val="1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協助辦理，共同落實原住民族土地轉型正義。</a:t>
            </a:r>
            <a:endParaRPr lang="zh-TW" altLang="en-US" sz="2400" b="1" dirty="0">
              <a:solidFill>
                <a:srgbClr val="FFF39D">
                  <a:lumMod val="10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7" name="image8.jpeg" descr="原住民族圖片114-1.jpg"/>
          <p:cNvPicPr/>
          <p:nvPr/>
        </p:nvPicPr>
        <p:blipFill rotWithShape="1">
          <a:blip r:embed="rId2">
            <a:extLst/>
          </a:blip>
          <a:srcRect b="19633"/>
          <a:stretch/>
        </p:blipFill>
        <p:spPr>
          <a:xfrm>
            <a:off x="107504" y="5953199"/>
            <a:ext cx="9051032" cy="76973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26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79512" y="116632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30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壹、前言</a:t>
            </a:r>
            <a:endParaRPr lang="en-US" altLang="zh-TW" sz="3000" b="1" cap="small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116632"/>
            <a:ext cx="179512" cy="504056"/>
          </a:xfrm>
          <a:prstGeom prst="rect">
            <a:avLst/>
          </a:prstGeom>
          <a:solidFill>
            <a:srgbClr val="D5A352"/>
          </a:solidFill>
          <a:ln>
            <a:solidFill>
              <a:srgbClr val="D5A3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直線接點 10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2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520" y="1977433"/>
            <a:ext cx="3851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400" b="1" i="1" dirty="0">
                <a:latin typeface="微軟正黑體" pitchFamily="34" charset="-120"/>
                <a:ea typeface="微軟正黑體" pitchFamily="34" charset="-120"/>
              </a:rPr>
              <a:t>「既然我們有確立了原則</a:t>
            </a:r>
            <a:r>
              <a:rPr lang="zh-TW" altLang="zh-TW" sz="2400" b="1" i="1" dirty="0" smtClean="0">
                <a:latin typeface="微軟正黑體" pitchFamily="34" charset="-120"/>
                <a:ea typeface="微軟正黑體" pitchFamily="34" charset="-120"/>
              </a:rPr>
              <a:t>，我們</a:t>
            </a:r>
            <a:r>
              <a:rPr lang="zh-TW" altLang="zh-TW" sz="2400" b="1" i="1" dirty="0">
                <a:latin typeface="微軟正黑體" pitchFamily="34" charset="-120"/>
                <a:ea typeface="微軟正黑體" pitchFamily="34" charset="-120"/>
              </a:rPr>
              <a:t>就一個一個地去處理，我也不希望看到一拖再</a:t>
            </a:r>
            <a:r>
              <a:rPr lang="zh-TW" altLang="zh-TW" sz="2400" b="1" i="1" dirty="0" smtClean="0">
                <a:latin typeface="微軟正黑體" pitchFamily="34" charset="-120"/>
                <a:ea typeface="微軟正黑體" pitchFamily="34" charset="-120"/>
              </a:rPr>
              <a:t>拖，是不是</a:t>
            </a:r>
            <a:r>
              <a:rPr lang="zh-TW" altLang="zh-TW" sz="2400" b="1" i="1" dirty="0">
                <a:latin typeface="微軟正黑體" pitchFamily="34" charset="-120"/>
                <a:ea typeface="微軟正黑體" pitchFamily="34" charset="-120"/>
              </a:rPr>
              <a:t>從現在就開始積極地處理，下一次委員會議的時候就提出一個報告</a:t>
            </a:r>
            <a:r>
              <a:rPr lang="zh-TW" altLang="zh-TW" sz="2400" b="1" i="1" dirty="0" smtClean="0">
                <a:latin typeface="微軟正黑體" pitchFamily="34" charset="-120"/>
                <a:ea typeface="微軟正黑體" pitchFamily="34" charset="-120"/>
              </a:rPr>
              <a:t>」</a:t>
            </a:r>
            <a:r>
              <a:rPr lang="zh-TW" altLang="en-US" sz="2400" b="1" cap="sm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。</a:t>
            </a:r>
            <a:endParaRPr lang="zh-TW" altLang="en-US" sz="2400" b="1" cap="small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579" y="1270501"/>
            <a:ext cx="5762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TW" altLang="en-US" sz="24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蔡英文總統原轉會第</a:t>
            </a:r>
            <a:r>
              <a:rPr lang="en-US" altLang="zh-TW" sz="24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4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次委員會議裁示：</a:t>
            </a:r>
          </a:p>
        </p:txBody>
      </p:sp>
      <p:pic>
        <p:nvPicPr>
          <p:cNvPr id="1029" name="Picture 5" descr="C:\Users\luck190354\Desktop\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9978"/>
            <a:ext cx="4394285" cy="323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88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12" y="141603"/>
            <a:ext cx="4873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zh-TW" altLang="en-US" sz="30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貳、委員提案辦理情形</a:t>
            </a:r>
          </a:p>
        </p:txBody>
      </p:sp>
      <p:sp>
        <p:nvSpPr>
          <p:cNvPr id="7" name="矩形 6"/>
          <p:cNvSpPr/>
          <p:nvPr/>
        </p:nvSpPr>
        <p:spPr>
          <a:xfrm>
            <a:off x="251520" y="1461259"/>
            <a:ext cx="8640960" cy="46320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山坡地保育利用條例第</a:t>
            </a:r>
            <a:r>
              <a:rPr lang="en-US" altLang="zh-TW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修法辦理情形</a:t>
            </a:r>
            <a:endParaRPr lang="en-US" altLang="zh-TW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屏東縣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來義鄉原保地架設電塔補償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endParaRPr lang="en-US" altLang="zh-TW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補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辦增劃編原保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地辦理情形</a:t>
            </a:r>
            <a:endParaRPr lang="en-US" altLang="zh-TW" sz="2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林田山林業文化園區註記原保地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endParaRPr lang="en-US" altLang="zh-TW" sz="2200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都蘭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部落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會</a:t>
            </a: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都蘭林場土地案</a:t>
            </a:r>
          </a:p>
          <a:p>
            <a:pPr marL="342900" indent="-342900">
              <a:lnSpc>
                <a:spcPts val="5900"/>
              </a:lnSpc>
              <a:buFont typeface="+mj-ea"/>
              <a:buAutoNum type="ea1ChtPeriod"/>
            </a:pPr>
            <a:r>
              <a:rPr lang="zh-TW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原住民保留</a:t>
            </a:r>
            <a:r>
              <a:rPr lang="zh-TW" alt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地開發管理辦法提升為法律位階</a:t>
            </a:r>
            <a:endParaRPr lang="en-US" altLang="zh-TW" sz="2200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116632"/>
            <a:ext cx="179512" cy="504056"/>
          </a:xfrm>
          <a:prstGeom prst="rect">
            <a:avLst/>
          </a:prstGeom>
          <a:solidFill>
            <a:srgbClr val="D5A352"/>
          </a:solidFill>
          <a:ln>
            <a:solidFill>
              <a:srgbClr val="D5A3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" name="直線接點 9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字方塊 1"/>
          <p:cNvSpPr txBox="1"/>
          <p:nvPr/>
        </p:nvSpPr>
        <p:spPr>
          <a:xfrm>
            <a:off x="251520" y="836712"/>
            <a:ext cx="648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歷次會議委員提案，有關原住民保留地議題計六項</a:t>
            </a:r>
            <a:endParaRPr lang="zh-TW" altLang="en-US" sz="2200" b="1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3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4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向下箭號圖說文字 29"/>
          <p:cNvSpPr/>
          <p:nvPr/>
        </p:nvSpPr>
        <p:spPr>
          <a:xfrm>
            <a:off x="4572000" y="1196751"/>
            <a:ext cx="4392487" cy="1910663"/>
          </a:xfrm>
          <a:prstGeom prst="downArrowCallout">
            <a:avLst>
              <a:gd name="adj1" fmla="val 25000"/>
              <a:gd name="adj2" fmla="val 25000"/>
              <a:gd name="adj3" fmla="val 17161"/>
              <a:gd name="adj4" fmla="val 76241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原住民不用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再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等待</a:t>
            </a:r>
            <a:r>
              <a:rPr lang="en-US" altLang="zh-TW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200"/>
              </a:lnSpc>
              <a:buClr>
                <a:schemeClr val="accent1"/>
              </a:buClr>
              <a:buSzPct val="70000"/>
            </a:pP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可直接取得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原保地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所有權</a:t>
            </a:r>
            <a:endParaRPr lang="en-US" altLang="zh-TW" sz="2800" dirty="0">
              <a:solidFill>
                <a:srgbClr val="0000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4008" y="4652168"/>
            <a:ext cx="432047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buClr>
                <a:schemeClr val="accent1"/>
              </a:buClr>
              <a:buSzPct val="70000"/>
            </a:pPr>
            <a:r>
              <a:rPr lang="zh-TW" altLang="en-US" sz="2400" b="1" cap="small" dirty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預估原住民</a:t>
            </a:r>
            <a:r>
              <a:rPr lang="zh-TW" altLang="en-US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人數約 </a:t>
            </a:r>
            <a:r>
              <a:rPr lang="en-US" altLang="zh-TW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萬名受惠</a:t>
            </a:r>
            <a:endParaRPr lang="zh-TW" altLang="en-US" sz="2400" b="1" cap="small" dirty="0">
              <a:solidFill>
                <a:srgbClr val="43783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44008" y="3461131"/>
            <a:ext cx="4320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 應 族 人</a:t>
            </a:r>
            <a:endParaRPr lang="en-US" altLang="zh-TW" sz="2400" b="1" cap="small" dirty="0" smtClean="0">
              <a:solidFill>
                <a:srgbClr val="43783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對於回復土地</a:t>
            </a:r>
            <a:r>
              <a:rPr lang="zh-TW" altLang="en-US" sz="2400" b="1" cap="small" dirty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權利的期待</a:t>
            </a:r>
          </a:p>
        </p:txBody>
      </p:sp>
      <p:sp>
        <p:nvSpPr>
          <p:cNvPr id="9" name="矩形 8"/>
          <p:cNvSpPr/>
          <p:nvPr/>
        </p:nvSpPr>
        <p:spPr>
          <a:xfrm>
            <a:off x="4644007" y="5785906"/>
            <a:ext cx="432047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buClr>
                <a:schemeClr val="accent1"/>
              </a:buClr>
              <a:buSzPct val="70000"/>
            </a:pPr>
            <a:r>
              <a:rPr lang="zh-TW" altLang="en-US" sz="2400" b="1" cap="small" dirty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達成轉型</a:t>
            </a:r>
            <a:r>
              <a:rPr lang="zh-TW" altLang="en-US" sz="2400" b="1" cap="small" dirty="0" smtClean="0">
                <a:solidFill>
                  <a:srgbClr val="43783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正義政策階段性目標</a:t>
            </a:r>
            <a:endParaRPr lang="zh-TW" altLang="en-US" sz="2400" b="1" cap="small" dirty="0">
              <a:solidFill>
                <a:srgbClr val="43783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2" name="直線接點 11"/>
          <p:cNvCxnSpPr/>
          <p:nvPr/>
        </p:nvCxnSpPr>
        <p:spPr>
          <a:xfrm>
            <a:off x="4644008" y="4347348"/>
            <a:ext cx="4320480" cy="0"/>
          </a:xfrm>
          <a:prstGeom prst="line">
            <a:avLst/>
          </a:prstGeom>
          <a:ln w="38100">
            <a:solidFill>
              <a:srgbClr val="D5A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4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標題 1"/>
          <p:cNvSpPr txBox="1">
            <a:spLocks/>
          </p:cNvSpPr>
          <p:nvPr/>
        </p:nvSpPr>
        <p:spPr>
          <a:xfrm>
            <a:off x="179512" y="99914"/>
            <a:ext cx="846340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、山坡地保育利用條例第</a:t>
            </a:r>
            <a:r>
              <a:rPr lang="en-US" altLang="zh-TW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條修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法辦理情形</a:t>
            </a:r>
            <a:endParaRPr lang="zh-TW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5" name="直線接點 24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87426" y="1196751"/>
            <a:ext cx="4140558" cy="879679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次縣鄉及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次跨部會研商會議</a:t>
            </a:r>
          </a:p>
        </p:txBody>
      </p:sp>
      <p:sp>
        <p:nvSpPr>
          <p:cNvPr id="31" name="矩形 30"/>
          <p:cNvSpPr/>
          <p:nvPr/>
        </p:nvSpPr>
        <p:spPr>
          <a:xfrm>
            <a:off x="265433" y="2621329"/>
            <a:ext cx="4140558" cy="879679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107.10.04</a:t>
            </a:r>
          </a:p>
          <a:p>
            <a:pPr algn="ctr"/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行政院審查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通過</a:t>
            </a:r>
          </a:p>
        </p:txBody>
      </p:sp>
      <p:sp>
        <p:nvSpPr>
          <p:cNvPr id="32" name="矩形 31"/>
          <p:cNvSpPr/>
          <p:nvPr/>
        </p:nvSpPr>
        <p:spPr>
          <a:xfrm>
            <a:off x="265433" y="4123868"/>
            <a:ext cx="4121559" cy="889308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107.12.28</a:t>
            </a:r>
            <a:endParaRPr lang="zh-TW" altLang="en-US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立法院三讀通過</a:t>
            </a:r>
          </a:p>
        </p:txBody>
      </p:sp>
      <p:sp>
        <p:nvSpPr>
          <p:cNvPr id="33" name="矩形 32"/>
          <p:cNvSpPr/>
          <p:nvPr/>
        </p:nvSpPr>
        <p:spPr>
          <a:xfrm>
            <a:off x="263630" y="5564028"/>
            <a:ext cx="4123370" cy="889308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108.01.09</a:t>
            </a:r>
            <a:endParaRPr lang="zh-TW" altLang="en-US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總統公布</a:t>
            </a:r>
          </a:p>
        </p:txBody>
      </p:sp>
      <p:cxnSp>
        <p:nvCxnSpPr>
          <p:cNvPr id="34" name="直線接點 33"/>
          <p:cNvCxnSpPr/>
          <p:nvPr/>
        </p:nvCxnSpPr>
        <p:spPr>
          <a:xfrm>
            <a:off x="4644008" y="5372248"/>
            <a:ext cx="4320478" cy="0"/>
          </a:xfrm>
          <a:prstGeom prst="line">
            <a:avLst/>
          </a:prstGeom>
          <a:ln w="38100">
            <a:solidFill>
              <a:srgbClr val="D5A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向下箭號 35"/>
          <p:cNvSpPr/>
          <p:nvPr/>
        </p:nvSpPr>
        <p:spPr>
          <a:xfrm>
            <a:off x="2109572" y="2204864"/>
            <a:ext cx="635799" cy="288032"/>
          </a:xfrm>
          <a:prstGeom prst="down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向下箭號 36"/>
          <p:cNvSpPr/>
          <p:nvPr/>
        </p:nvSpPr>
        <p:spPr>
          <a:xfrm>
            <a:off x="2109572" y="3645024"/>
            <a:ext cx="635799" cy="288032"/>
          </a:xfrm>
          <a:prstGeom prst="down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向下箭號 39"/>
          <p:cNvSpPr/>
          <p:nvPr/>
        </p:nvSpPr>
        <p:spPr>
          <a:xfrm>
            <a:off x="2109572" y="5157192"/>
            <a:ext cx="635799" cy="288032"/>
          </a:xfrm>
          <a:prstGeom prst="down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2596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矩形 763"/>
          <p:cNvSpPr/>
          <p:nvPr/>
        </p:nvSpPr>
        <p:spPr>
          <a:xfrm>
            <a:off x="3887558" y="836712"/>
            <a:ext cx="5060162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107.9.11</a:t>
            </a:r>
          </a:p>
          <a:p>
            <a:pPr algn="ctr">
              <a:lnSpc>
                <a:spcPts val="2200"/>
              </a:lnSpc>
            </a:pP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夷將 </a:t>
            </a:r>
            <a:r>
              <a:rPr lang="en-US" altLang="zh-TW" sz="2000" dirty="0" err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Icyang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主委</a:t>
            </a:r>
            <a:endParaRPr lang="en-US" altLang="zh-TW" sz="2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2200"/>
              </a:lnSpc>
            </a:pP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至屏東與曾華德委員召開協調會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7558" y="1988840"/>
            <a:ext cx="5076930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108.2.25</a:t>
            </a:r>
          </a:p>
          <a:p>
            <a:pPr algn="ctr">
              <a:lnSpc>
                <a:spcPts val="2200"/>
              </a:lnSpc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原民會協同曾華德委員召開研商會議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內容版面配置區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3396558" cy="2592288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ts val="3800"/>
              </a:lnSpc>
              <a:buNone/>
            </a:pP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轉會第</a:t>
            </a:r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會議，曾華德等委員提案：</a:t>
            </a:r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3800"/>
              </a:lnSpc>
              <a:buNone/>
            </a:pP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台電在原保地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內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架設電塔補償案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16" name="矩形 1515"/>
          <p:cNvSpPr/>
          <p:nvPr/>
        </p:nvSpPr>
        <p:spPr>
          <a:xfrm>
            <a:off x="3887558" y="5766355"/>
            <a:ext cx="5076930" cy="769441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預定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月前</a:t>
            </a:r>
            <a:endParaRPr lang="en-US" altLang="zh-TW" sz="2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台電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公司依法</a:t>
            </a:r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完成補償事宜</a:t>
            </a:r>
          </a:p>
        </p:txBody>
      </p:sp>
      <p:pic>
        <p:nvPicPr>
          <p:cNvPr id="9" name="Picture 2" descr="C:\Users\luck190354\Desktop\107年9月來義鄉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274" t="41519" r="22414" b="23932"/>
          <a:stretch/>
        </p:blipFill>
        <p:spPr bwMode="auto">
          <a:xfrm flipH="1">
            <a:off x="323527" y="3717032"/>
            <a:ext cx="332455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5" name="投影片編號版面配置區 3"/>
          <p:cNvSpPr txBox="1">
            <a:spLocks/>
          </p:cNvSpPr>
          <p:nvPr/>
        </p:nvSpPr>
        <p:spPr>
          <a:xfrm>
            <a:off x="8586548" y="6525344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5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9" name="標題 1"/>
          <p:cNvSpPr txBox="1">
            <a:spLocks/>
          </p:cNvSpPr>
          <p:nvPr/>
        </p:nvSpPr>
        <p:spPr>
          <a:xfrm>
            <a:off x="179512" y="116632"/>
            <a:ext cx="763284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二、屏東縣</a:t>
            </a: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來義鄉原保地架設電塔補償案</a:t>
            </a:r>
          </a:p>
        </p:txBody>
      </p:sp>
      <p:cxnSp>
        <p:nvCxnSpPr>
          <p:cNvPr id="760" name="直線接點 759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1" name="直線接點 760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6" name="矩形 755"/>
          <p:cNvSpPr/>
          <p:nvPr/>
        </p:nvSpPr>
        <p:spPr>
          <a:xfrm>
            <a:off x="3887558" y="2996952"/>
            <a:ext cx="5076930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108.3.5</a:t>
            </a:r>
          </a:p>
          <a:p>
            <a:pPr algn="ctr">
              <a:lnSpc>
                <a:spcPts val="2200"/>
              </a:lnSpc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經濟部曾政務次長文生主持研商會議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7" name="向下箭號 756"/>
          <p:cNvSpPr/>
          <p:nvPr/>
        </p:nvSpPr>
        <p:spPr>
          <a:xfrm>
            <a:off x="6084168" y="4581128"/>
            <a:ext cx="635799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8" name="矩形 757"/>
          <p:cNvSpPr/>
          <p:nvPr/>
        </p:nvSpPr>
        <p:spPr>
          <a:xfrm>
            <a:off x="3887558" y="3945612"/>
            <a:ext cx="5076930" cy="7075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108.8.13</a:t>
            </a:r>
          </a:p>
          <a:p>
            <a:pPr algn="ctr">
              <a:lnSpc>
                <a:spcPts val="2200"/>
              </a:lnSpc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行政院林政委萬億主持專案會議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62" name="向下箭號 761"/>
          <p:cNvSpPr/>
          <p:nvPr/>
        </p:nvSpPr>
        <p:spPr>
          <a:xfrm>
            <a:off x="6084167" y="3645024"/>
            <a:ext cx="635799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63" name="矩形 762"/>
          <p:cNvSpPr/>
          <p:nvPr/>
        </p:nvSpPr>
        <p:spPr>
          <a:xfrm>
            <a:off x="3887558" y="4891807"/>
            <a:ext cx="5076930" cy="769441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預定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</a:p>
          <a:p>
            <a:pPr algn="ctr"/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原住民取得原保地所有權</a:t>
            </a:r>
          </a:p>
        </p:txBody>
      </p:sp>
      <p:sp>
        <p:nvSpPr>
          <p:cNvPr id="765" name="向下箭號 764"/>
          <p:cNvSpPr/>
          <p:nvPr/>
        </p:nvSpPr>
        <p:spPr>
          <a:xfrm>
            <a:off x="6084166" y="2636912"/>
            <a:ext cx="635799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向下箭號 17"/>
          <p:cNvSpPr/>
          <p:nvPr/>
        </p:nvSpPr>
        <p:spPr>
          <a:xfrm>
            <a:off x="6084168" y="1700808"/>
            <a:ext cx="635799" cy="2880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610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向下箭號 10"/>
          <p:cNvSpPr/>
          <p:nvPr/>
        </p:nvSpPr>
        <p:spPr>
          <a:xfrm>
            <a:off x="6084168" y="2636912"/>
            <a:ext cx="720080" cy="50405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2" name="Picture 2" descr="T:\規劃科\原轉會\1080813專案會議\0813照片\原轉會 專案會議_190814_00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42" t="29696" r="23525"/>
          <a:stretch/>
        </p:blipFill>
        <p:spPr bwMode="auto">
          <a:xfrm>
            <a:off x="286941" y="3645024"/>
            <a:ext cx="3492569" cy="29523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6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標題 1"/>
          <p:cNvSpPr txBox="1">
            <a:spLocks/>
          </p:cNvSpPr>
          <p:nvPr/>
        </p:nvSpPr>
        <p:spPr>
          <a:xfrm>
            <a:off x="179512" y="116632"/>
            <a:ext cx="763284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三、補辦增劃編原保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地辦理情形之一</a:t>
            </a:r>
            <a:endParaRPr lang="zh-TW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39952" y="4149080"/>
            <a:ext cx="4716524" cy="861774"/>
          </a:xfrm>
          <a:prstGeom prst="rect">
            <a:avLst/>
          </a:prstGeom>
          <a:solidFill>
            <a:srgbClr val="43783C"/>
          </a:solidFill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buClr>
                <a:srgbClr val="FE8637"/>
              </a:buClr>
              <a:buSzPct val="70000"/>
            </a:pPr>
            <a:r>
              <a:rPr lang="zh-TW" altLang="en-US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en-US" altLang="zh-TW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確認原保地審查標準原則</a:t>
            </a:r>
            <a:endParaRPr lang="en-US" altLang="zh-TW" sz="2400" b="1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ts val="3000"/>
              </a:lnSpc>
              <a:buClr>
                <a:srgbClr val="FE8637"/>
              </a:buClr>
              <a:buSzPct val="70000"/>
            </a:pPr>
            <a:r>
              <a:rPr lang="zh-TW" altLang="en-US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en-US" altLang="zh-TW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4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加速增劃編原保地作業</a:t>
            </a:r>
            <a:endParaRPr lang="en-US" altLang="zh-TW" sz="24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內容版面配置區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3538193" cy="2448272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ts val="4000"/>
              </a:lnSpc>
              <a:buNone/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原轉會第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</a:p>
          <a:p>
            <a:pPr marL="0" indent="0">
              <a:lnSpc>
                <a:spcPts val="4000"/>
              </a:lnSpc>
              <a:buNone/>
            </a:pPr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次委員會議，貝雅夫等委員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提案：</a:t>
            </a:r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應儘速辦理返還土地</a:t>
            </a:r>
          </a:p>
        </p:txBody>
      </p:sp>
      <p:sp>
        <p:nvSpPr>
          <p:cNvPr id="21" name="矩形 20"/>
          <p:cNvSpPr/>
          <p:nvPr/>
        </p:nvSpPr>
        <p:spPr>
          <a:xfrm>
            <a:off x="4139952" y="5422865"/>
            <a:ext cx="4716524" cy="1246495"/>
          </a:xfrm>
          <a:prstGeom prst="rect">
            <a:avLst/>
          </a:prstGeom>
          <a:solidFill>
            <a:srgbClr val="D5A352"/>
          </a:solidFill>
        </p:spPr>
        <p:txBody>
          <a:bodyPr wrap="square">
            <a:spAutoFit/>
          </a:bodyPr>
          <a:lstStyle/>
          <a:p>
            <a:pPr lvl="0" algn="ctr">
              <a:lnSpc>
                <a:spcPts val="3000"/>
              </a:lnSpc>
              <a:buClr>
                <a:srgbClr val="FE8637"/>
              </a:buClr>
              <a:buSzPct val="70000"/>
            </a:pPr>
            <a:r>
              <a:rPr lang="zh-TW" altLang="en-US" sz="2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搭配</a:t>
            </a:r>
            <a:r>
              <a:rPr lang="zh-TW" altLang="en-US" sz="2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山保條例</a:t>
            </a:r>
            <a:r>
              <a:rPr lang="en-US" altLang="zh-TW" sz="2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sz="2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條修正後</a:t>
            </a:r>
            <a:endParaRPr lang="en-US" altLang="zh-TW" sz="2200" b="1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000"/>
              </a:lnSpc>
              <a:buClr>
                <a:srgbClr val="FE8637"/>
              </a:buClr>
              <a:buSzPct val="70000"/>
            </a:pPr>
            <a:r>
              <a:rPr lang="zh-TW" altLang="en-US" sz="2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不需等待</a:t>
            </a:r>
            <a:r>
              <a:rPr lang="zh-TW" altLang="en-US" sz="2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五年取得土地所有權</a:t>
            </a:r>
            <a:endParaRPr lang="en-US" altLang="zh-TW" sz="2200" b="1" dirty="0" smtClean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000"/>
              </a:lnSpc>
              <a:buClr>
                <a:srgbClr val="FE8637"/>
              </a:buClr>
              <a:buSzPct val="70000"/>
            </a:pPr>
            <a:r>
              <a:rPr lang="zh-TW" altLang="en-US" sz="2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加速歸還族人土地，落實土地正義</a:t>
            </a:r>
            <a:endParaRPr lang="en-US" altLang="zh-TW" sz="2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向下箭號 21"/>
          <p:cNvSpPr/>
          <p:nvPr/>
        </p:nvSpPr>
        <p:spPr>
          <a:xfrm>
            <a:off x="6084168" y="4941168"/>
            <a:ext cx="720080" cy="340682"/>
          </a:xfrm>
          <a:prstGeom prst="down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04819"/>
              </p:ext>
            </p:extLst>
          </p:nvPr>
        </p:nvGraphicFramePr>
        <p:xfrm>
          <a:off x="4139950" y="836713"/>
          <a:ext cx="4716526" cy="878131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{7DF18680-E054-41AD-8BC1-D1AEF772440D}</a:tableStyleId>
              </a:tblPr>
              <a:tblGrid>
                <a:gridCol w="2900709"/>
                <a:gridCol w="1815817"/>
              </a:tblGrid>
              <a:tr h="8781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105</a:t>
                      </a:r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106</a:t>
                      </a:r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en-US" altLang="zh-TW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</a:t>
                      </a:r>
                      <a:endParaRPr lang="en-US" altLang="zh-TW" sz="200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核定面積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689</a:t>
                      </a:r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公頃</a:t>
                      </a:r>
                      <a:endParaRPr kumimoji="0" lang="en-US" altLang="zh-TW" sz="200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4139952" y="3140968"/>
            <a:ext cx="4716524" cy="72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108.8.13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行政院林政委萬億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主持專案會議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39952" y="1988840"/>
            <a:ext cx="4716524" cy="797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107.8.20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原民會召開跨部會協商會議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5" name="直線接點 34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0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向下箭號 19"/>
          <p:cNvSpPr/>
          <p:nvPr/>
        </p:nvSpPr>
        <p:spPr>
          <a:xfrm>
            <a:off x="6156177" y="1772816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7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向下箭號 20"/>
          <p:cNvSpPr/>
          <p:nvPr/>
        </p:nvSpPr>
        <p:spPr>
          <a:xfrm>
            <a:off x="6156177" y="2872294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標題 1"/>
          <p:cNvSpPr txBox="1">
            <a:spLocks/>
          </p:cNvSpPr>
          <p:nvPr/>
        </p:nvSpPr>
        <p:spPr>
          <a:xfrm>
            <a:off x="179512" y="116632"/>
            <a:ext cx="763284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三、補辦增劃編原保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地辦理情形之二</a:t>
            </a:r>
            <a:endParaRPr lang="zh-TW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7" name="直線接點 26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內容版面配置區 2"/>
          <p:cNvSpPr>
            <a:spLocks noGrp="1"/>
          </p:cNvSpPr>
          <p:nvPr>
            <p:ph sz="quarter" idx="1"/>
          </p:nvPr>
        </p:nvSpPr>
        <p:spPr>
          <a:xfrm>
            <a:off x="268789" y="836712"/>
            <a:ext cx="3583131" cy="338437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0" indent="0">
              <a:lnSpc>
                <a:spcPts val="4000"/>
              </a:lnSpc>
              <a:buNone/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原轉會第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次委員會議，貝雅夫等委員提案：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公產機關應配合增劃編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原保地政策。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應優先處理高雄增劃編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申請案。</a:t>
            </a:r>
          </a:p>
          <a:p>
            <a:pPr marL="0" indent="0">
              <a:lnSpc>
                <a:spcPts val="4000"/>
              </a:lnSpc>
              <a:buNone/>
            </a:pP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 descr="C:\Users\luck190354\Desktop\照片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" t="20771" r="-811" b="31278"/>
          <a:stretch/>
        </p:blipFill>
        <p:spPr bwMode="auto">
          <a:xfrm flipH="1">
            <a:off x="261013" y="4335097"/>
            <a:ext cx="3590907" cy="226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3995936" y="836712"/>
            <a:ext cx="5040561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107.9.10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夷將 </a:t>
            </a:r>
            <a:r>
              <a:rPr lang="en-US" altLang="zh-TW" sz="2000" dirty="0" err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Icyang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主委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至高雄與貝雅夫委員召開協調會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95936" y="2204864"/>
            <a:ext cx="5040561" cy="6743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107.10.11   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原民會至高雄召開增劃編研商會議</a:t>
            </a:r>
          </a:p>
        </p:txBody>
      </p:sp>
      <p:sp>
        <p:nvSpPr>
          <p:cNvPr id="39" name="矩形 38"/>
          <p:cNvSpPr/>
          <p:nvPr/>
        </p:nvSpPr>
        <p:spPr>
          <a:xfrm>
            <a:off x="3995935" y="4509120"/>
            <a:ext cx="5040559" cy="7075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108.8.13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行政院林政委萬億主持專案會議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995937" y="5589240"/>
            <a:ext cx="5040560" cy="896010"/>
          </a:xfrm>
          <a:prstGeom prst="rect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  <a:buClr>
                <a:schemeClr val="accent1"/>
              </a:buClr>
              <a:buSzPct val="70000"/>
            </a:pP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108.10.7</a:t>
            </a:r>
          </a:p>
          <a:p>
            <a:pPr algn="ctr">
              <a:lnSpc>
                <a:spcPts val="2500"/>
              </a:lnSpc>
              <a:buClr>
                <a:schemeClr val="accent1"/>
              </a:buClr>
              <a:buSzPct val="70000"/>
            </a:pP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完成高雄荖濃溪申請案</a:t>
            </a:r>
          </a:p>
        </p:txBody>
      </p:sp>
      <p:sp>
        <p:nvSpPr>
          <p:cNvPr id="19" name="向下箭號 18"/>
          <p:cNvSpPr/>
          <p:nvPr/>
        </p:nvSpPr>
        <p:spPr>
          <a:xfrm>
            <a:off x="6156177" y="5157192"/>
            <a:ext cx="720080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995936" y="3284984"/>
            <a:ext cx="5040561" cy="7657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108.6.12   </a:t>
            </a: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原民會協同貝雅夫委員實地會勘</a:t>
            </a:r>
          </a:p>
        </p:txBody>
      </p:sp>
      <p:sp>
        <p:nvSpPr>
          <p:cNvPr id="22" name="向下箭號 21"/>
          <p:cNvSpPr/>
          <p:nvPr/>
        </p:nvSpPr>
        <p:spPr>
          <a:xfrm>
            <a:off x="6156174" y="4005064"/>
            <a:ext cx="720080" cy="38636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7" name="直線接點 16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7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向下箭號 14"/>
          <p:cNvSpPr/>
          <p:nvPr/>
        </p:nvSpPr>
        <p:spPr>
          <a:xfrm>
            <a:off x="3854057" y="2492896"/>
            <a:ext cx="869549" cy="357957"/>
          </a:xfrm>
          <a:prstGeom prst="down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投影片編號版面配置區 3"/>
          <p:cNvSpPr txBox="1">
            <a:spLocks/>
          </p:cNvSpPr>
          <p:nvPr/>
        </p:nvSpPr>
        <p:spPr>
          <a:xfrm>
            <a:off x="8642920" y="6508192"/>
            <a:ext cx="609600" cy="377192"/>
          </a:xfrm>
          <a:prstGeom prst="rect">
            <a:avLst/>
          </a:prstGeom>
          <a:noFill/>
          <a:ln>
            <a:noFill/>
          </a:ln>
        </p:spPr>
        <p:txBody>
          <a:bodyPr vert="horz" rtlCol="0" anchor="ctr"/>
          <a:lstStyle>
            <a:defPPr>
              <a:defRPr lang="zh-TW"/>
            </a:defPPr>
            <a:lvl1pPr marL="0" algn="ctr" defTabSz="914400" rtl="0" eaLnBrk="1" latinLnBrk="0" hangingPunct="1">
              <a:defRPr kumimoji="0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3A065-F9EF-4891-91E8-AE7A82E470AB}" type="slidenum">
              <a:rPr lang="zh-TW" altLang="en-US" smtClean="0"/>
              <a:pPr/>
              <a:t>8</a:t>
            </a:fld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1520" y="992922"/>
            <a:ext cx="8640960" cy="7798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原轉會第</a:t>
            </a:r>
            <a:r>
              <a:rPr lang="en-US" altLang="zh-TW" sz="2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次委員會議，帖喇．尤道等委員提案：</a:t>
            </a:r>
            <a:endParaRPr lang="en-US" altLang="zh-TW" sz="2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回復「花蓮縣林田山文化園區」為公有原住民保留地</a:t>
            </a: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878102"/>
              </p:ext>
            </p:extLst>
          </p:nvPr>
        </p:nvGraphicFramePr>
        <p:xfrm>
          <a:off x="176736" y="3789040"/>
          <a:ext cx="8640960" cy="720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096703"/>
                <a:gridCol w="654425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TW" sz="200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108.8.13</a:t>
                      </a:r>
                      <a:endParaRPr lang="zh-TW" altLang="en-US" sz="20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原民會召開第二次跨部會研商會議</a:t>
                      </a:r>
                      <a:endParaRPr lang="zh-TW" altLang="en-US" sz="2000" b="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923972"/>
              </p:ext>
            </p:extLst>
          </p:nvPr>
        </p:nvGraphicFramePr>
        <p:xfrm>
          <a:off x="248792" y="1916832"/>
          <a:ext cx="8643687" cy="648072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088891"/>
                <a:gridCol w="6554796"/>
              </a:tblGrid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108.3.14</a:t>
                      </a:r>
                      <a:endParaRPr lang="zh-TW" altLang="en-US" sz="2000" b="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原轉會第</a:t>
                      </a:r>
                      <a:r>
                        <a:rPr lang="en-US" altLang="zh-TW" sz="20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20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次委員會議土地小組</a:t>
                      </a:r>
                      <a:r>
                        <a:rPr kumimoji="0" lang="zh-TW" altLang="en-US" sz="2000" b="0" kern="1200" cap="small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專案報告</a:t>
                      </a:r>
                      <a:endParaRPr kumimoji="0" lang="en-US" altLang="zh-TW" sz="2000" b="0" kern="1200" cap="small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sp>
        <p:nvSpPr>
          <p:cNvPr id="16" name="標題 1"/>
          <p:cNvSpPr txBox="1">
            <a:spLocks/>
          </p:cNvSpPr>
          <p:nvPr/>
        </p:nvSpPr>
        <p:spPr>
          <a:xfrm>
            <a:off x="179512" y="116632"/>
            <a:ext cx="763284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四、林田山林業文化園區註記原保地案</a:t>
            </a:r>
          </a:p>
        </p:txBody>
      </p:sp>
      <p:cxnSp>
        <p:nvCxnSpPr>
          <p:cNvPr id="17" name="直線接點 16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623873"/>
              </p:ext>
            </p:extLst>
          </p:nvPr>
        </p:nvGraphicFramePr>
        <p:xfrm>
          <a:off x="188588" y="2852936"/>
          <a:ext cx="8640960" cy="648072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096703"/>
                <a:gridCol w="6544257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108.7.22</a:t>
                      </a:r>
                      <a:endParaRPr lang="zh-TW" altLang="en-US" sz="20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行政院林政委萬億主持第一次跨部會研商會議</a:t>
                      </a:r>
                      <a:endParaRPr lang="zh-TW" altLang="en-US" sz="2000" b="0" dirty="0" smtClean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87153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8715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32012"/>
              </p:ext>
            </p:extLst>
          </p:nvPr>
        </p:nvGraphicFramePr>
        <p:xfrm>
          <a:off x="179512" y="4869160"/>
          <a:ext cx="8640960" cy="720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096703"/>
                <a:gridCol w="654425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TW" sz="200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108.9.9</a:t>
                      </a:r>
                      <a:endParaRPr lang="zh-TW" altLang="en-US" sz="20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TW" altLang="en-US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原民會</a:t>
                      </a:r>
                      <a:r>
                        <a:rPr kumimoji="0" lang="zh-TW" altLang="zh-TW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函請花蓮縣政府辦理</a:t>
                      </a:r>
                      <a:r>
                        <a:rPr kumimoji="0" lang="zh-TW" altLang="en-US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註記公有</a:t>
                      </a:r>
                      <a:r>
                        <a:rPr kumimoji="0" lang="zh-TW" altLang="zh-TW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原住民保留地</a:t>
                      </a:r>
                      <a:endParaRPr kumimoji="0" lang="zh-TW" altLang="zh-TW" sz="200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168668"/>
              </p:ext>
            </p:extLst>
          </p:nvPr>
        </p:nvGraphicFramePr>
        <p:xfrm>
          <a:off x="179512" y="5949280"/>
          <a:ext cx="8640960" cy="7200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864096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zh-TW" altLang="en-US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原民會持續會</a:t>
                      </a:r>
                      <a:r>
                        <a:rPr kumimoji="0" lang="zh-TW" altLang="zh-TW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商</a:t>
                      </a:r>
                      <a:r>
                        <a:rPr kumimoji="0" lang="zh-TW" altLang="en-US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內政部</a:t>
                      </a:r>
                      <a:r>
                        <a:rPr kumimoji="0" lang="zh-TW" altLang="zh-TW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地政司協助花蓮縣政府辦理</a:t>
                      </a:r>
                      <a:r>
                        <a:rPr kumimoji="0" lang="zh-TW" altLang="en-US" sz="2000" kern="12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登記事宜</a:t>
                      </a:r>
                      <a:endParaRPr kumimoji="0" lang="zh-TW" altLang="zh-TW" sz="200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D5A35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46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向右箭號 34"/>
          <p:cNvSpPr/>
          <p:nvPr/>
        </p:nvSpPr>
        <p:spPr>
          <a:xfrm>
            <a:off x="4932040" y="5157192"/>
            <a:ext cx="504056" cy="734328"/>
          </a:xfrm>
          <a:prstGeom prst="rightArrow">
            <a:avLst/>
          </a:prstGeom>
          <a:solidFill>
            <a:srgbClr val="4378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ysClr val="windowText" lastClr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圓角矩形 37"/>
          <p:cNvSpPr/>
          <p:nvPr/>
        </p:nvSpPr>
        <p:spPr>
          <a:xfrm>
            <a:off x="5508104" y="4725144"/>
            <a:ext cx="3384376" cy="1584176"/>
          </a:xfrm>
          <a:prstGeom prst="roundRect">
            <a:avLst/>
          </a:prstGeom>
          <a:solidFill>
            <a:srgbClr val="D5A352"/>
          </a:solidFill>
          <a:ln>
            <a:solidFill>
              <a:srgbClr val="F2F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  <a:buClr>
                <a:schemeClr val="accent1"/>
              </a:buClr>
              <a:buSzPct val="70000"/>
            </a:pP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未來原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會將持續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與各部會協助部落辦理地方創生計畫</a:t>
            </a:r>
            <a:endParaRPr lang="en-US" altLang="zh-TW" sz="2800" b="1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914900"/>
              </p:ext>
            </p:extLst>
          </p:nvPr>
        </p:nvGraphicFramePr>
        <p:xfrm>
          <a:off x="319088" y="4581128"/>
          <a:ext cx="4540944" cy="1728192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1258655"/>
                <a:gridCol w="3282289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108.06.11</a:t>
                      </a:r>
                      <a:endParaRPr lang="zh-TW" altLang="en-US" sz="18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輔導會臺東農場與部落完成行政委託契約簽約</a:t>
                      </a: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l"/>
                      <a:r>
                        <a:rPr lang="en-US" altLang="zh-TW" sz="18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108.04.09</a:t>
                      </a:r>
                    </a:p>
                    <a:p>
                      <a:pPr algn="l"/>
                      <a:r>
                        <a:rPr lang="en-US" altLang="zh-TW" sz="1800" b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108.06.30</a:t>
                      </a:r>
                      <a:endParaRPr lang="zh-TW" altLang="en-US" sz="18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原民會核定部落</a:t>
                      </a:r>
                      <a:r>
                        <a:rPr kumimoji="0" lang="en-US" altLang="zh-TW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kumimoji="0" lang="zh-TW" altLang="en-US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年經營管理所需經費約</a:t>
                      </a:r>
                      <a:r>
                        <a:rPr kumimoji="0" lang="en-US" altLang="zh-TW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430</a:t>
                      </a:r>
                      <a:r>
                        <a:rPr kumimoji="0" lang="zh-TW" altLang="en-US" sz="2000" b="0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萬元</a:t>
                      </a:r>
                    </a:p>
                  </a:txBody>
                  <a:tcPr anchor="ctr">
                    <a:solidFill>
                      <a:srgbClr val="43783C"/>
                    </a:solidFill>
                  </a:tcPr>
                </a:tc>
              </a:tr>
            </a:tbl>
          </a:graphicData>
        </a:graphic>
      </p:graphicFrame>
      <p:sp>
        <p:nvSpPr>
          <p:cNvPr id="19" name="投影片編號版面配置區 3"/>
          <p:cNvSpPr>
            <a:spLocks noGrp="1"/>
          </p:cNvSpPr>
          <p:nvPr>
            <p:ph type="sldNum" sz="quarter" idx="15"/>
          </p:nvPr>
        </p:nvSpPr>
        <p:spPr>
          <a:xfrm>
            <a:off x="8676456" y="6508192"/>
            <a:ext cx="609600" cy="377192"/>
          </a:xfrm>
        </p:spPr>
        <p:txBody>
          <a:bodyPr/>
          <a:lstStyle/>
          <a:p>
            <a:fld id="{5943A065-F9EF-4891-91E8-AE7A82E470AB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4" name="直線接點 23"/>
          <p:cNvCxnSpPr/>
          <p:nvPr/>
        </p:nvCxnSpPr>
        <p:spPr>
          <a:xfrm>
            <a:off x="314184" y="2492896"/>
            <a:ext cx="5193920" cy="0"/>
          </a:xfrm>
          <a:prstGeom prst="line">
            <a:avLst/>
          </a:prstGeom>
          <a:ln w="28575">
            <a:solidFill>
              <a:srgbClr val="D5A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51520" y="1030377"/>
            <a:ext cx="5256584" cy="12464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ts val="2800"/>
              </a:lnSpc>
              <a:buClr>
                <a:srgbClr val="FE8637"/>
              </a:buClr>
              <a:buSzPct val="70000"/>
            </a:pPr>
            <a:r>
              <a:rPr lang="zh-TW" altLang="en-US" sz="22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原轉會第</a:t>
            </a:r>
            <a:r>
              <a:rPr lang="en-US" altLang="zh-TW" sz="22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200" b="1" cap="small" dirty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</a:t>
            </a:r>
            <a:r>
              <a:rPr lang="zh-TW" altLang="en-US" sz="2200" b="1" cap="small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會議輔導會專案報告</a:t>
            </a:r>
            <a:endParaRPr lang="en-US" altLang="zh-TW" sz="2200" b="1" cap="small" dirty="0" smtClean="0">
              <a:solidFill>
                <a:prstClr val="black">
                  <a:lumMod val="85000"/>
                  <a:lumOff val="15000"/>
                </a:prst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ts val="28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zh-TW" altLang="en-US" sz="2000" b="1" cap="small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回應</a:t>
            </a:r>
            <a:r>
              <a:rPr lang="zh-TW" altLang="en-US" sz="2000" b="1" cap="small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都蘭</a:t>
            </a:r>
            <a:r>
              <a:rPr lang="zh-TW" altLang="en-US" sz="2000" b="1" cap="small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部落希望</a:t>
            </a:r>
            <a:r>
              <a:rPr lang="zh-TW" altLang="en-US" sz="2000" b="1" cap="small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恢復部落傳統</a:t>
            </a:r>
            <a:r>
              <a:rPr lang="zh-TW" altLang="en-US" sz="2000" b="1" cap="small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農業與生態環境將輔導會</a:t>
            </a:r>
            <a:r>
              <a:rPr lang="zh-TW" altLang="en-US" sz="2000" b="1" cap="small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臺東農場土地</a:t>
            </a:r>
            <a:r>
              <a:rPr lang="zh-TW" altLang="en-US" sz="2000" b="1" cap="small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</a:t>
            </a:r>
            <a:r>
              <a:rPr lang="zh-TW" altLang="en-US" sz="2000" b="1" cap="small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部落</a:t>
            </a:r>
            <a:r>
              <a:rPr lang="zh-TW" altLang="en-US" sz="2000" b="1" cap="small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endParaRPr lang="zh-TW" altLang="en-US" sz="2000" b="1" cap="small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標題 1"/>
          <p:cNvSpPr txBox="1">
            <a:spLocks/>
          </p:cNvSpPr>
          <p:nvPr/>
        </p:nvSpPr>
        <p:spPr>
          <a:xfrm>
            <a:off x="179512" y="116632"/>
            <a:ext cx="7632848" cy="57606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五、都蘭部落</a:t>
            </a:r>
            <a:r>
              <a:rPr lang="zh-TW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使用輔導會</a:t>
            </a:r>
            <a:r>
              <a:rPr lang="zh-TW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都蘭林場土地案</a:t>
            </a:r>
          </a:p>
        </p:txBody>
      </p:sp>
      <p:cxnSp>
        <p:nvCxnSpPr>
          <p:cNvPr id="18" name="直線接點 17"/>
          <p:cNvCxnSpPr/>
          <p:nvPr/>
        </p:nvCxnSpPr>
        <p:spPr>
          <a:xfrm flipH="1">
            <a:off x="251520" y="692696"/>
            <a:ext cx="3744416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2987824" y="764704"/>
            <a:ext cx="2232248" cy="0"/>
          </a:xfrm>
          <a:prstGeom prst="line">
            <a:avLst/>
          </a:prstGeom>
          <a:ln>
            <a:solidFill>
              <a:srgbClr val="D5A35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79033"/>
            <a:ext cx="2899267" cy="355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251520" y="2708920"/>
            <a:ext cx="5256584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TW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200" b="1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日行政院蘇院長親往都蘭部落</a:t>
            </a:r>
            <a:endParaRPr lang="en-US" altLang="zh-TW" sz="2200" b="1" cap="small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zh-TW" altLang="en-US" sz="2000" b="1" cap="small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允諾未來要發揮地方創生精神將都蘭林場交由部落管理</a:t>
            </a:r>
          </a:p>
        </p:txBody>
      </p:sp>
      <p:sp>
        <p:nvSpPr>
          <p:cNvPr id="15" name="向下箭號 14"/>
          <p:cNvSpPr/>
          <p:nvPr/>
        </p:nvSpPr>
        <p:spPr>
          <a:xfrm>
            <a:off x="2519772" y="4032627"/>
            <a:ext cx="1044116" cy="34068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20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41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6040</TotalTime>
  <Words>995</Words>
  <Application>Microsoft Office PowerPoint</Application>
  <PresentationFormat>如螢幕大小 (4:3)</PresentationFormat>
  <Paragraphs>136</Paragraphs>
  <Slides>11</Slides>
  <Notes>7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0" baseType="lpstr">
      <vt:lpstr>Arial</vt:lpstr>
      <vt:lpstr>新細明體</vt:lpstr>
      <vt:lpstr>Wingdings</vt:lpstr>
      <vt:lpstr>Times New Roman</vt:lpstr>
      <vt:lpstr>標楷體</vt:lpstr>
      <vt:lpstr>Calibri</vt:lpstr>
      <vt:lpstr>微軟正黑體</vt:lpstr>
      <vt:lpstr>Century Schoolbook</vt:lpstr>
      <vt:lpstr>壁窗</vt:lpstr>
      <vt:lpstr>委員提案有關原住民保留地議題辦理情形報告案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參、結語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apple</dc:creator>
  <cp:lastModifiedBy>錢乃瑜</cp:lastModifiedBy>
  <cp:revision>510</cp:revision>
  <cp:lastPrinted>2019-10-04T09:35:13Z</cp:lastPrinted>
  <dcterms:created xsi:type="dcterms:W3CDTF">2018-01-18T13:14:40Z</dcterms:created>
  <dcterms:modified xsi:type="dcterms:W3CDTF">2019-10-15T02:57:41Z</dcterms:modified>
</cp:coreProperties>
</file>