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90" r:id="rId3"/>
    <p:sldId id="260" r:id="rId4"/>
    <p:sldId id="303" r:id="rId5"/>
    <p:sldId id="287" r:id="rId6"/>
    <p:sldId id="297" r:id="rId7"/>
    <p:sldId id="299" r:id="rId8"/>
    <p:sldId id="316" r:id="rId9"/>
    <p:sldId id="306" r:id="rId10"/>
    <p:sldId id="314" r:id="rId11"/>
    <p:sldId id="307" r:id="rId12"/>
    <p:sldId id="315" r:id="rId13"/>
    <p:sldId id="309" r:id="rId14"/>
    <p:sldId id="310" r:id="rId15"/>
    <p:sldId id="311" r:id="rId16"/>
    <p:sldId id="317" r:id="rId17"/>
    <p:sldId id="302" r:id="rId18"/>
    <p:sldId id="318" r:id="rId19"/>
    <p:sldId id="319" r:id="rId20"/>
    <p:sldId id="320" r:id="rId21"/>
    <p:sldId id="321" r:id="rId22"/>
  </p:sldIdLst>
  <p:sldSz cx="9144000" cy="6858000" type="screen4x3"/>
  <p:notesSz cx="6797675" cy="9926638"/>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0000"/>
    <a:srgbClr val="008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073A0DAA-6AF3-43AB-8588-CEC1D06C72B9}" styleName="中等深淺樣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8034E78-7F5D-4C2E-B375-FC64B27BC917}" styleName="深色樣式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523" autoAdjust="0"/>
  </p:normalViewPr>
  <p:slideViewPr>
    <p:cSldViewPr>
      <p:cViewPr>
        <p:scale>
          <a:sx n="60" d="100"/>
          <a:sy n="60" d="100"/>
        </p:scale>
        <p:origin x="-540" y="-9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645D1961-78A9-406D-A9B0-5A234D3A9805}" type="datetimeFigureOut">
              <a:rPr lang="zh-TW" altLang="en-US" smtClean="0"/>
              <a:pPr/>
              <a:t>2019/10/16</a:t>
            </a:fld>
            <a:endParaRPr lang="zh-TW" altLang="en-US"/>
          </a:p>
        </p:txBody>
      </p:sp>
      <p:sp>
        <p:nvSpPr>
          <p:cNvPr id="4" name="投影片圖像版面配置區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892B814C-07AA-4D7E-A5D7-24FC148EDA01}" type="slidenum">
              <a:rPr lang="zh-TW" altLang="en-US" smtClean="0"/>
              <a:pPr/>
              <a:t>‹#›</a:t>
            </a:fld>
            <a:endParaRPr lang="zh-TW" altLang="en-US"/>
          </a:p>
        </p:txBody>
      </p:sp>
    </p:spTree>
    <p:extLst>
      <p:ext uri="{BB962C8B-B14F-4D97-AF65-F5344CB8AC3E}">
        <p14:creationId xmlns="" xmlns:p14="http://schemas.microsoft.com/office/powerpoint/2010/main" val="1367905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3BE7A549-82D9-4FCF-AA4E-6834BF53ADF6}" type="datetimeFigureOut">
              <a:rPr lang="zh-TW" altLang="en-US" smtClean="0"/>
              <a:pPr/>
              <a:t>2019/10/16</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C4037068-0EE0-49DE-8473-552EE1EA1BA7}" type="slidenum">
              <a:rPr lang="zh-TW" altLang="en-US" smtClean="0"/>
              <a:pPr/>
              <a:t>‹#›</a:t>
            </a:fld>
            <a:endParaRPr lang="zh-TW"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3BE7A549-82D9-4FCF-AA4E-6834BF53ADF6}" type="datetimeFigureOut">
              <a:rPr lang="zh-TW" altLang="en-US" smtClean="0"/>
              <a:pPr/>
              <a:t>2019/10/16</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C4037068-0EE0-49DE-8473-552EE1EA1BA7}" type="slidenum">
              <a:rPr lang="zh-TW" altLang="en-US" smtClean="0"/>
              <a:pPr/>
              <a:t>‹#›</a:t>
            </a:fld>
            <a:endParaRPr lang="zh-TW"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3BE7A549-82D9-4FCF-AA4E-6834BF53ADF6}" type="datetimeFigureOut">
              <a:rPr lang="zh-TW" altLang="en-US" smtClean="0"/>
              <a:pPr/>
              <a:t>2019/10/16</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C4037068-0EE0-49DE-8473-552EE1EA1BA7}" type="slidenum">
              <a:rPr lang="zh-TW" altLang="en-US" smtClean="0"/>
              <a:pPr/>
              <a:t>‹#›</a:t>
            </a:fld>
            <a:endParaRPr lang="zh-TW"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3BE7A549-82D9-4FCF-AA4E-6834BF53ADF6}" type="datetimeFigureOut">
              <a:rPr lang="zh-TW" altLang="en-US" smtClean="0"/>
              <a:pPr/>
              <a:t>2019/10/16</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C4037068-0EE0-49DE-8473-552EE1EA1BA7}" type="slidenum">
              <a:rPr lang="zh-TW" altLang="en-US" smtClean="0"/>
              <a:pPr/>
              <a:t>‹#›</a:t>
            </a:fld>
            <a:endParaRPr lang="zh-TW"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3BE7A549-82D9-4FCF-AA4E-6834BF53ADF6}" type="datetimeFigureOut">
              <a:rPr lang="zh-TW" altLang="en-US" smtClean="0"/>
              <a:pPr/>
              <a:t>2019/10/16</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C4037068-0EE0-49DE-8473-552EE1EA1BA7}" type="slidenum">
              <a:rPr lang="zh-TW" altLang="en-US" smtClean="0"/>
              <a:pPr/>
              <a:t>‹#›</a:t>
            </a:fld>
            <a:endParaRPr lang="zh-TW"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3BE7A549-82D9-4FCF-AA4E-6834BF53ADF6}" type="datetimeFigureOut">
              <a:rPr lang="zh-TW" altLang="en-US" smtClean="0"/>
              <a:pPr/>
              <a:t>2019/10/16</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C4037068-0EE0-49DE-8473-552EE1EA1BA7}" type="slidenum">
              <a:rPr lang="zh-TW" altLang="en-US" smtClean="0"/>
              <a:pPr/>
              <a:t>‹#›</a:t>
            </a:fld>
            <a:endParaRPr lang="zh-TW"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3BE7A549-82D9-4FCF-AA4E-6834BF53ADF6}" type="datetimeFigureOut">
              <a:rPr lang="zh-TW" altLang="en-US" smtClean="0"/>
              <a:pPr/>
              <a:t>2019/10/16</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C4037068-0EE0-49DE-8473-552EE1EA1BA7}" type="slidenum">
              <a:rPr lang="zh-TW" altLang="en-US" smtClean="0"/>
              <a:pPr/>
              <a:t>‹#›</a:t>
            </a:fld>
            <a:endParaRPr lang="zh-TW"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3BE7A549-82D9-4FCF-AA4E-6834BF53ADF6}" type="datetimeFigureOut">
              <a:rPr lang="zh-TW" altLang="en-US" smtClean="0"/>
              <a:pPr/>
              <a:t>2019/10/16</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C4037068-0EE0-49DE-8473-552EE1EA1BA7}" type="slidenum">
              <a:rPr lang="zh-TW" altLang="en-US" smtClean="0"/>
              <a:pPr/>
              <a:t>‹#›</a:t>
            </a:fld>
            <a:endParaRPr lang="zh-TW"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3BE7A549-82D9-4FCF-AA4E-6834BF53ADF6}" type="datetimeFigureOut">
              <a:rPr lang="zh-TW" altLang="en-US" smtClean="0"/>
              <a:pPr/>
              <a:t>2019/10/16</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C4037068-0EE0-49DE-8473-552EE1EA1BA7}" type="slidenum">
              <a:rPr lang="zh-TW" altLang="en-US" smtClean="0"/>
              <a:pPr/>
              <a:t>‹#›</a:t>
            </a:fld>
            <a:endParaRPr lang="zh-TW"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3BE7A549-82D9-4FCF-AA4E-6834BF53ADF6}" type="datetimeFigureOut">
              <a:rPr lang="zh-TW" altLang="en-US" smtClean="0"/>
              <a:pPr/>
              <a:t>2019/10/16</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C4037068-0EE0-49DE-8473-552EE1EA1BA7}" type="slidenum">
              <a:rPr lang="zh-TW" altLang="en-US" smtClean="0"/>
              <a:pPr/>
              <a:t>‹#›</a:t>
            </a:fld>
            <a:endParaRPr lang="zh-TW"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3BE7A549-82D9-4FCF-AA4E-6834BF53ADF6}" type="datetimeFigureOut">
              <a:rPr lang="zh-TW" altLang="en-US" smtClean="0"/>
              <a:pPr/>
              <a:t>2019/10/16</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C4037068-0EE0-49DE-8473-552EE1EA1BA7}" type="slidenum">
              <a:rPr lang="zh-TW" altLang="en-US" smtClean="0"/>
              <a:pPr/>
              <a:t>‹#›</a:t>
            </a:fld>
            <a:endParaRPr lang="zh-TW"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E7A549-82D9-4FCF-AA4E-6834BF53ADF6}" type="datetimeFigureOut">
              <a:rPr lang="zh-TW" altLang="en-US" smtClean="0"/>
              <a:pPr/>
              <a:t>2019/10/16</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037068-0EE0-49DE-8473-552EE1EA1BA7}" type="slidenum">
              <a:rPr lang="zh-TW" altLang="en-US" smtClean="0"/>
              <a:pPr/>
              <a:t>‹#›</a:t>
            </a:fld>
            <a:endParaRPr lang="zh-TW" altLang="en-US"/>
          </a:p>
        </p:txBody>
      </p:sp>
      <p:sp>
        <p:nvSpPr>
          <p:cNvPr id="7" name="矩形 6"/>
          <p:cNvSpPr>
            <a:spLocks noChangeAspect="1"/>
          </p:cNvSpPr>
          <p:nvPr userDrawn="1"/>
        </p:nvSpPr>
        <p:spPr>
          <a:xfrm>
            <a:off x="228488" y="189368"/>
            <a:ext cx="8736000" cy="655200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47564" y="1988840"/>
            <a:ext cx="7848872" cy="400110"/>
          </a:xfrm>
          <a:prstGeom prst="rect">
            <a:avLst/>
          </a:prstGeom>
        </p:spPr>
        <p:txBody>
          <a:bodyPr wrap="square">
            <a:spAutoFit/>
          </a:bodyPr>
          <a:lstStyle/>
          <a:p>
            <a:pPr algn="ctr"/>
            <a:r>
              <a:rPr lang="zh-TW" altLang="en-US" sz="2000" dirty="0">
                <a:latin typeface="微軟正黑體" pitchFamily="34" charset="-120"/>
                <a:ea typeface="微軟正黑體" pitchFamily="34" charset="-120"/>
              </a:rPr>
              <a:t>總統府原住民族歷史正義與轉型正義</a:t>
            </a:r>
            <a:r>
              <a:rPr lang="zh-TW" altLang="en-US" sz="2000" dirty="0" smtClean="0">
                <a:latin typeface="微軟正黑體" pitchFamily="34" charset="-120"/>
                <a:ea typeface="微軟正黑體" pitchFamily="34" charset="-120"/>
              </a:rPr>
              <a:t>委員會第</a:t>
            </a:r>
            <a:r>
              <a:rPr lang="en-US" altLang="zh-TW" sz="2000" dirty="0">
                <a:latin typeface="微軟正黑體" pitchFamily="34" charset="-120"/>
                <a:ea typeface="微軟正黑體" pitchFamily="34" charset="-120"/>
              </a:rPr>
              <a:t>11</a:t>
            </a:r>
            <a:r>
              <a:rPr lang="zh-TW" altLang="en-US" sz="2000" dirty="0">
                <a:latin typeface="微軟正黑體" pitchFamily="34" charset="-120"/>
                <a:ea typeface="微軟正黑體" pitchFamily="34" charset="-120"/>
              </a:rPr>
              <a:t>次委員會議</a:t>
            </a:r>
            <a:endParaRPr lang="en-US" altLang="zh-TW" sz="2000" dirty="0">
              <a:latin typeface="微軟正黑體" pitchFamily="34" charset="-120"/>
              <a:ea typeface="微軟正黑體" pitchFamily="34" charset="-120"/>
            </a:endParaRPr>
          </a:p>
        </p:txBody>
      </p:sp>
      <p:sp>
        <p:nvSpPr>
          <p:cNvPr id="3" name="矩形 2"/>
          <p:cNvSpPr/>
          <p:nvPr/>
        </p:nvSpPr>
        <p:spPr>
          <a:xfrm>
            <a:off x="1332822" y="2771055"/>
            <a:ext cx="1338828" cy="369332"/>
          </a:xfrm>
          <a:prstGeom prst="rect">
            <a:avLst/>
          </a:prstGeom>
        </p:spPr>
        <p:txBody>
          <a:bodyPr wrap="none">
            <a:spAutoFit/>
          </a:bodyPr>
          <a:lstStyle/>
          <a:p>
            <a:pPr algn="ctr"/>
            <a:r>
              <a:rPr lang="zh-TW" altLang="en-US" dirty="0">
                <a:latin typeface="微軟正黑體" pitchFamily="34" charset="-120"/>
                <a:ea typeface="微軟正黑體" pitchFamily="34" charset="-120"/>
              </a:rPr>
              <a:t>討論事項二</a:t>
            </a:r>
            <a:endParaRPr lang="en-US" altLang="zh-TW" dirty="0">
              <a:latin typeface="微軟正黑體" pitchFamily="34" charset="-120"/>
              <a:ea typeface="微軟正黑體" pitchFamily="34" charset="-120"/>
            </a:endParaRPr>
          </a:p>
        </p:txBody>
      </p:sp>
      <p:cxnSp>
        <p:nvCxnSpPr>
          <p:cNvPr id="6" name="直線接點 5"/>
          <p:cNvCxnSpPr/>
          <p:nvPr/>
        </p:nvCxnSpPr>
        <p:spPr>
          <a:xfrm flipV="1">
            <a:off x="1259632" y="2430180"/>
            <a:ext cx="6624000"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直線接點 8"/>
          <p:cNvCxnSpPr/>
          <p:nvPr/>
        </p:nvCxnSpPr>
        <p:spPr>
          <a:xfrm flipV="1">
            <a:off x="1259632" y="4302388"/>
            <a:ext cx="6624000"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1331640" y="3141549"/>
            <a:ext cx="6408712" cy="630942"/>
          </a:xfrm>
          <a:prstGeom prst="rect">
            <a:avLst/>
          </a:prstGeom>
        </p:spPr>
        <p:txBody>
          <a:bodyPr wrap="square">
            <a:spAutoFit/>
          </a:bodyPr>
          <a:lstStyle/>
          <a:p>
            <a:r>
              <a:rPr lang="zh-TW" altLang="en-US" sz="3500" dirty="0">
                <a:latin typeface="微軟正黑體" pitchFamily="34" charset="-120"/>
                <a:ea typeface="微軟正黑體" pitchFamily="34" charset="-120"/>
              </a:rPr>
              <a:t>直轄市、縣（市）國土計畫劃設</a:t>
            </a:r>
            <a:endParaRPr lang="en-US" altLang="zh-TW" sz="3500" dirty="0">
              <a:latin typeface="微軟正黑體" pitchFamily="34" charset="-120"/>
              <a:ea typeface="微軟正黑體" pitchFamily="34" charset="-120"/>
            </a:endParaRPr>
          </a:p>
        </p:txBody>
      </p:sp>
      <p:sp>
        <p:nvSpPr>
          <p:cNvPr id="11" name="矩形 10"/>
          <p:cNvSpPr/>
          <p:nvPr/>
        </p:nvSpPr>
        <p:spPr>
          <a:xfrm>
            <a:off x="669498" y="4437112"/>
            <a:ext cx="7848872" cy="400110"/>
          </a:xfrm>
          <a:prstGeom prst="rect">
            <a:avLst/>
          </a:prstGeom>
        </p:spPr>
        <p:txBody>
          <a:bodyPr wrap="square">
            <a:spAutoFit/>
          </a:bodyPr>
          <a:lstStyle/>
          <a:p>
            <a:pPr algn="ctr"/>
            <a:r>
              <a:rPr lang="zh-TW" altLang="en-US" sz="2000" dirty="0" smtClean="0">
                <a:latin typeface="微軟正黑體" pitchFamily="34" charset="-120"/>
                <a:ea typeface="微軟正黑體" pitchFamily="34" charset="-120"/>
              </a:rPr>
              <a:t>內政部　</a:t>
            </a:r>
            <a:r>
              <a:rPr lang="en-US" altLang="zh-TW" sz="2000" dirty="0" smtClean="0">
                <a:latin typeface="微軟正黑體" pitchFamily="34" charset="-120"/>
                <a:ea typeface="微軟正黑體" pitchFamily="34" charset="-120"/>
              </a:rPr>
              <a:t>108/10/17</a:t>
            </a:r>
            <a:endParaRPr lang="en-US" altLang="zh-TW" sz="2000" dirty="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331640" y="3141549"/>
            <a:ext cx="6408712" cy="630942"/>
          </a:xfrm>
          <a:prstGeom prst="rect">
            <a:avLst/>
          </a:prstGeom>
        </p:spPr>
        <p:txBody>
          <a:bodyPr wrap="square">
            <a:spAutoFit/>
          </a:bodyPr>
          <a:lstStyle/>
          <a:p>
            <a:pPr algn="ctr"/>
            <a:r>
              <a:rPr lang="zh-TW" altLang="en-US" sz="3500" dirty="0" smtClean="0">
                <a:latin typeface="微軟正黑體" pitchFamily="34" charset="-120"/>
                <a:ea typeface="微軟正黑體" pitchFamily="34" charset="-120"/>
              </a:rPr>
              <a:t>一、背景說明</a:t>
            </a:r>
            <a:endParaRPr lang="en-US" altLang="zh-TW" sz="3500" dirty="0">
              <a:latin typeface="微軟正黑體" pitchFamily="34" charset="-120"/>
              <a:ea typeface="微軟正黑體" pitchFamily="34" charset="-120"/>
            </a:endParaRPr>
          </a:p>
        </p:txBody>
      </p:sp>
      <p:sp>
        <p:nvSpPr>
          <p:cNvPr id="6" name="文字方塊 5"/>
          <p:cNvSpPr txBox="1"/>
          <p:nvPr/>
        </p:nvSpPr>
        <p:spPr>
          <a:xfrm>
            <a:off x="8172400" y="6309320"/>
            <a:ext cx="720080" cy="400110"/>
          </a:xfrm>
          <a:prstGeom prst="rect">
            <a:avLst/>
          </a:prstGeom>
          <a:noFill/>
        </p:spPr>
        <p:txBody>
          <a:bodyPr wrap="square" rtlCol="0">
            <a:spAutoFit/>
          </a:bodyPr>
          <a:lstStyle/>
          <a:p>
            <a:pPr algn="r"/>
            <a:fld id="{09F65D26-D536-4AEB-8D21-E5A5B7223C1A}" type="slidenum">
              <a:rPr lang="zh-TW" altLang="en-US" sz="2000" smtClean="0">
                <a:latin typeface="微軟正黑體" panose="020B0604030504040204" pitchFamily="34" charset="-120"/>
                <a:ea typeface="微軟正黑體" panose="020B0604030504040204" pitchFamily="34" charset="-120"/>
              </a:rPr>
              <a:pPr algn="r"/>
              <a:t>10</a:t>
            </a:fld>
            <a:endParaRPr lang="zh-TW" altLang="en-US" sz="2000" dirty="0">
              <a:latin typeface="微軟正黑體" panose="020B0604030504040204" pitchFamily="34" charset="-120"/>
              <a:ea typeface="微軟正黑體" panose="020B0604030504040204" pitchFamily="34" charset="-120"/>
            </a:endParaRPr>
          </a:p>
        </p:txBody>
      </p:sp>
      <p:sp>
        <p:nvSpPr>
          <p:cNvPr id="2" name="矩形 1"/>
          <p:cNvSpPr/>
          <p:nvPr/>
        </p:nvSpPr>
        <p:spPr>
          <a:xfrm>
            <a:off x="2195736" y="2564904"/>
            <a:ext cx="4680520" cy="172819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 xmlns:p14="http://schemas.microsoft.com/office/powerpoint/2010/main" val="31053242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00943" y="476672"/>
            <a:ext cx="8424936" cy="3016210"/>
          </a:xfrm>
          <a:prstGeom prst="rect">
            <a:avLst/>
          </a:prstGeom>
        </p:spPr>
        <p:txBody>
          <a:bodyPr wrap="square">
            <a:spAutoFit/>
          </a:bodyPr>
          <a:lstStyle/>
          <a:p>
            <a:pPr algn="just">
              <a:spcBef>
                <a:spcPts val="600"/>
              </a:spcBef>
              <a:buFont typeface="Wingdings" panose="05000000000000000000" pitchFamily="2" charset="2"/>
              <a:buChar char="n"/>
            </a:pPr>
            <a:r>
              <a:rPr lang="en-US" altLang="zh-TW" sz="2000" b="1" dirty="0" smtClean="0">
                <a:solidFill>
                  <a:srgbClr val="C00000"/>
                </a:solidFill>
                <a:latin typeface="微軟正黑體" pitchFamily="34" charset="-120"/>
                <a:ea typeface="微軟正黑體" pitchFamily="34" charset="-120"/>
              </a:rPr>
              <a:t>  </a:t>
            </a:r>
            <a:r>
              <a:rPr lang="zh-TW" altLang="zh-TW" sz="2000" b="1" dirty="0" smtClean="0">
                <a:solidFill>
                  <a:srgbClr val="C00000"/>
                </a:solidFill>
                <a:latin typeface="微軟正黑體" pitchFamily="34" charset="-120"/>
                <a:ea typeface="微軟正黑體" pitchFamily="34" charset="-120"/>
              </a:rPr>
              <a:t>本</a:t>
            </a:r>
            <a:r>
              <a:rPr lang="zh-TW" altLang="zh-TW" sz="2000" b="1" dirty="0">
                <a:solidFill>
                  <a:srgbClr val="C00000"/>
                </a:solidFill>
                <a:latin typeface="微軟正黑體" pitchFamily="34" charset="-120"/>
                <a:ea typeface="微軟正黑體" pitchFamily="34" charset="-120"/>
              </a:rPr>
              <a:t>次委員提案建議廢止理由摘要</a:t>
            </a:r>
            <a:r>
              <a:rPr lang="zh-TW" altLang="zh-TW" sz="2000" b="1" dirty="0" smtClean="0">
                <a:solidFill>
                  <a:srgbClr val="C00000"/>
                </a:solidFill>
                <a:latin typeface="微軟正黑體" pitchFamily="34" charset="-120"/>
                <a:ea typeface="微軟正黑體" pitchFamily="34" charset="-120"/>
              </a:rPr>
              <a:t>如下</a:t>
            </a:r>
            <a:r>
              <a:rPr lang="zh-TW" altLang="en-US" sz="2000" b="1" dirty="0" smtClean="0">
                <a:solidFill>
                  <a:srgbClr val="C00000"/>
                </a:solidFill>
                <a:latin typeface="微軟正黑體" pitchFamily="34" charset="-120"/>
                <a:ea typeface="微軟正黑體" pitchFamily="34" charset="-120"/>
              </a:rPr>
              <a:t>：</a:t>
            </a:r>
            <a:endParaRPr lang="zh-TW" altLang="zh-TW" sz="2000" b="1" dirty="0">
              <a:solidFill>
                <a:srgbClr val="C00000"/>
              </a:solidFill>
              <a:latin typeface="微軟正黑體" pitchFamily="34" charset="-120"/>
              <a:ea typeface="微軟正黑體" pitchFamily="34" charset="-120"/>
            </a:endParaRPr>
          </a:p>
          <a:p>
            <a:pPr marL="449263" indent="-184150" algn="just">
              <a:spcAft>
                <a:spcPts val="1200"/>
              </a:spcAft>
              <a:buFont typeface="Arial" panose="020B0604020202020204" pitchFamily="34" charset="0"/>
              <a:buChar char="•"/>
            </a:pPr>
            <a:r>
              <a:rPr lang="zh-TW" altLang="zh-TW" sz="2000" dirty="0" smtClean="0">
                <a:latin typeface="微軟正黑體" pitchFamily="34" charset="-120"/>
                <a:ea typeface="微軟正黑體" pitchFamily="34" charset="-120"/>
              </a:rPr>
              <a:t>該</a:t>
            </a:r>
            <a:r>
              <a:rPr lang="zh-TW" altLang="zh-TW" sz="2000" dirty="0">
                <a:latin typeface="微軟正黑體" pitchFamily="34" charset="-120"/>
                <a:ea typeface="微軟正黑體" pitchFamily="34" charset="-120"/>
              </a:rPr>
              <a:t>計畫涵蓋鄒族族群數百年之社會核心區</a:t>
            </a:r>
            <a:r>
              <a:rPr lang="en-US" altLang="zh-TW" sz="2000" dirty="0">
                <a:latin typeface="微軟正黑體" pitchFamily="34" charset="-120"/>
                <a:ea typeface="微軟正黑體" pitchFamily="34" charset="-120"/>
              </a:rPr>
              <a:t>(</a:t>
            </a:r>
            <a:r>
              <a:rPr lang="zh-TW" altLang="zh-TW" sz="2000" dirty="0">
                <a:latin typeface="微軟正黑體" pitchFamily="34" charset="-120"/>
                <a:ea typeface="微軟正黑體" pitchFamily="34" charset="-120"/>
              </a:rPr>
              <a:t>二大社會所及各家祭屋</a:t>
            </a:r>
            <a:r>
              <a:rPr lang="en-US" altLang="zh-TW" sz="2000" dirty="0" smtClean="0">
                <a:latin typeface="微軟正黑體" pitchFamily="34" charset="-120"/>
                <a:ea typeface="微軟正黑體" pitchFamily="34" charset="-120"/>
              </a:rPr>
              <a:t>)</a:t>
            </a:r>
            <a:r>
              <a:rPr lang="zh-TW" altLang="en-US" sz="2000" dirty="0">
                <a:latin typeface="微軟正黑體" pitchFamily="34" charset="-120"/>
                <a:ea typeface="微軟正黑體" pitchFamily="34" charset="-120"/>
              </a:rPr>
              <a:t>阿里山鄉達邦、特富野兩社（村）</a:t>
            </a:r>
            <a:r>
              <a:rPr lang="zh-TW" altLang="zh-TW" sz="2000" dirty="0" smtClean="0">
                <a:latin typeface="微軟正黑體" pitchFamily="34" charset="-120"/>
                <a:ea typeface="微軟正黑體" pitchFamily="34" charset="-120"/>
              </a:rPr>
              <a:t>，未曾</a:t>
            </a:r>
            <a:r>
              <a:rPr lang="zh-TW" altLang="zh-TW" sz="2000" dirty="0">
                <a:latin typeface="微軟正黑體" pitchFamily="34" charset="-120"/>
                <a:ea typeface="微軟正黑體" pitchFamily="34" charset="-120"/>
              </a:rPr>
              <a:t>尊重鄒族或邀請二大社尊者與會。</a:t>
            </a:r>
          </a:p>
          <a:p>
            <a:pPr marL="449263" indent="-184150" algn="just">
              <a:spcAft>
                <a:spcPts val="1200"/>
              </a:spcAft>
              <a:buFont typeface="Arial" panose="020B0604020202020204" pitchFamily="34" charset="0"/>
              <a:buChar char="•"/>
            </a:pPr>
            <a:r>
              <a:rPr lang="zh-TW" altLang="zh-TW" sz="2000" dirty="0" smtClean="0">
                <a:latin typeface="微軟正黑體" pitchFamily="34" charset="-120"/>
                <a:ea typeface="微軟正黑體" pitchFamily="34" charset="-120"/>
              </a:rPr>
              <a:t>歷次</a:t>
            </a:r>
            <a:r>
              <a:rPr lang="zh-TW" altLang="zh-TW" sz="2000" dirty="0">
                <a:latin typeface="微軟正黑體" pitchFamily="34" charset="-120"/>
                <a:ea typeface="微軟正黑體" pitchFamily="34" charset="-120"/>
              </a:rPr>
              <a:t>會議中更無原住民主管機關</a:t>
            </a:r>
            <a:r>
              <a:rPr lang="en-US" altLang="zh-TW" sz="2000" dirty="0">
                <a:latin typeface="微軟正黑體" pitchFamily="34" charset="-120"/>
                <a:ea typeface="微軟正黑體" pitchFamily="34" charset="-120"/>
              </a:rPr>
              <a:t>(</a:t>
            </a:r>
            <a:r>
              <a:rPr lang="zh-TW" altLang="zh-TW" sz="2000" dirty="0">
                <a:latin typeface="微軟正黑體" pitchFamily="34" charset="-120"/>
                <a:ea typeface="微軟正黑體" pitchFamily="34" charset="-120"/>
              </a:rPr>
              <a:t>原民會</a:t>
            </a:r>
            <a:r>
              <a:rPr lang="en-US" altLang="zh-TW" sz="2000" dirty="0">
                <a:latin typeface="微軟正黑體" pitchFamily="34" charset="-120"/>
                <a:ea typeface="微軟正黑體" pitchFamily="34" charset="-120"/>
              </a:rPr>
              <a:t>)</a:t>
            </a:r>
            <a:r>
              <a:rPr lang="zh-TW" altLang="zh-TW" sz="2000" dirty="0">
                <a:latin typeface="微軟正黑體" pitchFamily="34" charset="-120"/>
                <a:ea typeface="微軟正黑體" pitchFamily="34" charset="-120"/>
              </a:rPr>
              <a:t>代表之參與。</a:t>
            </a:r>
          </a:p>
          <a:p>
            <a:pPr marL="449263" indent="-184150" algn="just">
              <a:spcAft>
                <a:spcPts val="1200"/>
              </a:spcAft>
              <a:buFont typeface="Arial" panose="020B0604020202020204" pitchFamily="34" charset="0"/>
              <a:buChar char="•"/>
            </a:pPr>
            <a:r>
              <a:rPr lang="zh-TW" altLang="zh-TW" sz="2000" dirty="0" smtClean="0">
                <a:latin typeface="微軟正黑體" pitchFamily="34" charset="-120"/>
                <a:ea typeface="微軟正黑體" pitchFamily="34" charset="-120"/>
              </a:rPr>
              <a:t>阿里山</a:t>
            </a:r>
            <a:r>
              <a:rPr lang="en-US" altLang="zh-TW" sz="2000" dirty="0">
                <a:latin typeface="微軟正黑體" pitchFamily="34" charset="-120"/>
                <a:ea typeface="微軟正黑體" pitchFamily="34" charset="-120"/>
              </a:rPr>
              <a:t>(</a:t>
            </a:r>
            <a:r>
              <a:rPr lang="zh-TW" altLang="zh-TW" sz="2000" dirty="0">
                <a:latin typeface="微軟正黑體" pitchFamily="34" charset="-120"/>
                <a:ea typeface="微軟正黑體" pitchFamily="34" charset="-120"/>
              </a:rPr>
              <a:t>達邦地區</a:t>
            </a:r>
            <a:r>
              <a:rPr lang="en-US" altLang="zh-TW" sz="2000" dirty="0">
                <a:latin typeface="微軟正黑體" pitchFamily="34" charset="-120"/>
                <a:ea typeface="微軟正黑體" pitchFamily="34" charset="-120"/>
              </a:rPr>
              <a:t>)</a:t>
            </a:r>
            <a:r>
              <a:rPr lang="zh-TW" altLang="zh-TW" sz="2000" dirty="0">
                <a:latin typeface="微軟正黑體" pitchFamily="34" charset="-120"/>
                <a:ea typeface="微軟正黑體" pitchFamily="34" charset="-120"/>
              </a:rPr>
              <a:t>都市計畫於民國</a:t>
            </a:r>
            <a:r>
              <a:rPr lang="en-US" altLang="zh-TW" sz="2000" dirty="0">
                <a:latin typeface="微軟正黑體" pitchFamily="34" charset="-120"/>
                <a:ea typeface="微軟正黑體" pitchFamily="34" charset="-120"/>
              </a:rPr>
              <a:t>71</a:t>
            </a:r>
            <a:r>
              <a:rPr lang="zh-TW" altLang="zh-TW" sz="2000" dirty="0">
                <a:latin typeface="微軟正黑體" pitchFamily="34" charset="-120"/>
                <a:ea typeface="微軟正黑體" pitchFamily="34" charset="-120"/>
              </a:rPr>
              <a:t>年</a:t>
            </a:r>
            <a:r>
              <a:rPr lang="zh-TW" altLang="zh-TW" sz="2000" dirty="0" smtClean="0">
                <a:latin typeface="微軟正黑體" pitchFamily="34" charset="-120"/>
                <a:ea typeface="微軟正黑體" pitchFamily="34" charset="-120"/>
              </a:rPr>
              <a:t>為兼具</a:t>
            </a:r>
            <a:r>
              <a:rPr lang="zh-TW" altLang="zh-TW" sz="2000" dirty="0">
                <a:latin typeface="微軟正黑體" pitchFamily="34" charset="-120"/>
                <a:ea typeface="微軟正黑體" pitchFamily="34" charset="-120"/>
              </a:rPr>
              <a:t>觀光旅遊機能之高山都市</a:t>
            </a:r>
            <a:r>
              <a:rPr lang="zh-TW" altLang="zh-TW" sz="2000" dirty="0" smtClean="0">
                <a:latin typeface="微軟正黑體" pitchFamily="34" charset="-120"/>
                <a:ea typeface="微軟正黑體" pitchFamily="34" charset="-120"/>
              </a:rPr>
              <a:t>，而</a:t>
            </a:r>
            <a:r>
              <a:rPr lang="zh-TW" altLang="zh-TW" sz="2000" dirty="0">
                <a:latin typeface="微軟正黑體" pitchFamily="34" charset="-120"/>
                <a:ea typeface="微軟正黑體" pitchFamily="34" charset="-120"/>
              </a:rPr>
              <a:t>擬定吳鳳（達邦地區）都市計畫</a:t>
            </a:r>
            <a:r>
              <a:rPr lang="en-US" altLang="zh-TW" sz="2000" dirty="0">
                <a:latin typeface="微軟正黑體" pitchFamily="34" charset="-120"/>
                <a:ea typeface="微軟正黑體" pitchFamily="34" charset="-120"/>
              </a:rPr>
              <a:t>(</a:t>
            </a:r>
            <a:r>
              <a:rPr lang="zh-TW" altLang="zh-TW" sz="2000" dirty="0">
                <a:latin typeface="微軟正黑體" pitchFamily="34" charset="-120"/>
                <a:ea typeface="微軟正黑體" pitchFamily="34" charset="-120"/>
              </a:rPr>
              <a:t>達邦並非遊樂區</a:t>
            </a:r>
            <a:r>
              <a:rPr lang="en-US" altLang="zh-TW" sz="2000" dirty="0">
                <a:latin typeface="微軟正黑體" pitchFamily="34" charset="-120"/>
                <a:ea typeface="微軟正黑體" pitchFamily="34" charset="-120"/>
              </a:rPr>
              <a:t>)</a:t>
            </a:r>
            <a:r>
              <a:rPr lang="zh-TW" altLang="zh-TW" sz="2000" dirty="0" smtClean="0">
                <a:latin typeface="微軟正黑體" pitchFamily="34" charset="-120"/>
                <a:ea typeface="微軟正黑體" pitchFamily="34" charset="-120"/>
              </a:rPr>
              <a:t>。</a:t>
            </a:r>
          </a:p>
          <a:p>
            <a:pPr marL="449263" indent="-184150" algn="just">
              <a:spcAft>
                <a:spcPts val="1200"/>
              </a:spcAft>
              <a:buFont typeface="Arial" panose="020B0604020202020204" pitchFamily="34" charset="0"/>
              <a:buChar char="•"/>
            </a:pPr>
            <a:r>
              <a:rPr lang="zh-TW" altLang="zh-TW" sz="2000" dirty="0" smtClean="0">
                <a:latin typeface="微軟正黑體" pitchFamily="34" charset="-120"/>
                <a:ea typeface="微軟正黑體" pitchFamily="34" charset="-120"/>
              </a:rPr>
              <a:t>鄒</a:t>
            </a:r>
            <a:r>
              <a:rPr lang="zh-TW" altLang="zh-TW" sz="2000" dirty="0">
                <a:latin typeface="微軟正黑體" pitchFamily="34" charset="-120"/>
                <a:ea typeface="微軟正黑體" pitchFamily="34" charset="-120"/>
              </a:rPr>
              <a:t>族社會傳統係以二大社為承負鄒族薪傳之責迄今，二大社尊者皆認都更案</a:t>
            </a:r>
            <a:r>
              <a:rPr lang="zh-TW" altLang="zh-TW" sz="2000" dirty="0">
                <a:solidFill>
                  <a:srgbClr val="FF0000"/>
                </a:solidFill>
                <a:latin typeface="微軟正黑體" pitchFamily="34" charset="-120"/>
                <a:ea typeface="微軟正黑體" pitchFamily="34" charset="-120"/>
              </a:rPr>
              <a:t>不符族人需求必需</a:t>
            </a:r>
            <a:r>
              <a:rPr lang="zh-TW" altLang="zh-TW" sz="2000" dirty="0" smtClean="0">
                <a:solidFill>
                  <a:srgbClr val="FF0000"/>
                </a:solidFill>
                <a:latin typeface="微軟正黑體" pitchFamily="34" charset="-120"/>
                <a:ea typeface="微軟正黑體" pitchFamily="34" charset="-120"/>
              </a:rPr>
              <a:t>撤銷</a:t>
            </a:r>
            <a:r>
              <a:rPr lang="zh-TW" altLang="zh-TW" sz="2000" dirty="0" smtClean="0">
                <a:latin typeface="微軟正黑體" pitchFamily="34" charset="-120"/>
                <a:ea typeface="微軟正黑體" pitchFamily="34" charset="-120"/>
              </a:rPr>
              <a:t>。</a:t>
            </a:r>
            <a:endParaRPr lang="zh-TW" altLang="zh-TW" sz="2000" dirty="0">
              <a:latin typeface="微軟正黑體" pitchFamily="34" charset="-120"/>
              <a:ea typeface="微軟正黑體" pitchFamily="34" charset="-120"/>
            </a:endParaRPr>
          </a:p>
        </p:txBody>
      </p:sp>
      <p:sp>
        <p:nvSpPr>
          <p:cNvPr id="6" name="矩形 5"/>
          <p:cNvSpPr/>
          <p:nvPr/>
        </p:nvSpPr>
        <p:spPr>
          <a:xfrm>
            <a:off x="282611" y="3680747"/>
            <a:ext cx="8424936" cy="1015663"/>
          </a:xfrm>
          <a:prstGeom prst="rect">
            <a:avLst/>
          </a:prstGeom>
        </p:spPr>
        <p:txBody>
          <a:bodyPr wrap="square">
            <a:spAutoFit/>
          </a:bodyPr>
          <a:lstStyle/>
          <a:p>
            <a:pPr>
              <a:buFont typeface="Wingdings" pitchFamily="2" charset="2"/>
              <a:buChar char="n"/>
            </a:pPr>
            <a:r>
              <a:rPr lang="en-US" altLang="zh-TW" sz="2000" b="1" dirty="0" smtClean="0">
                <a:solidFill>
                  <a:srgbClr val="C00000"/>
                </a:solidFill>
                <a:latin typeface="微軟正黑體" pitchFamily="34" charset="-120"/>
                <a:ea typeface="微軟正黑體" pitchFamily="34" charset="-120"/>
              </a:rPr>
              <a:t>  </a:t>
            </a:r>
            <a:r>
              <a:rPr lang="zh-TW" altLang="zh-TW" sz="2000" b="1" dirty="0" smtClean="0">
                <a:solidFill>
                  <a:srgbClr val="C00000"/>
                </a:solidFill>
                <a:latin typeface="微軟正黑體" pitchFamily="34" charset="-120"/>
                <a:ea typeface="微軟正黑體" pitchFamily="34" charset="-120"/>
              </a:rPr>
              <a:t>爭議點</a:t>
            </a:r>
            <a:r>
              <a:rPr lang="zh-TW" altLang="en-US" sz="2000" b="1" dirty="0" smtClean="0">
                <a:solidFill>
                  <a:srgbClr val="C00000"/>
                </a:solidFill>
                <a:latin typeface="微軟正黑體" pitchFamily="34" charset="-120"/>
                <a:ea typeface="微軟正黑體" pitchFamily="34" charset="-120"/>
              </a:rPr>
              <a:t>：</a:t>
            </a:r>
            <a:endParaRPr lang="en-US" altLang="zh-TW" sz="2000" b="1" dirty="0">
              <a:solidFill>
                <a:srgbClr val="C00000"/>
              </a:solidFill>
              <a:latin typeface="微軟正黑體" pitchFamily="34" charset="-120"/>
              <a:ea typeface="微軟正黑體" pitchFamily="34" charset="-120"/>
            </a:endParaRPr>
          </a:p>
          <a:p>
            <a:pPr marL="265113" algn="just"/>
            <a:r>
              <a:rPr lang="zh-TW" altLang="zh-TW" sz="2000" dirty="0">
                <a:latin typeface="微軟正黑體" pitchFamily="34" charset="-120"/>
                <a:ea typeface="微軟正黑體" pitchFamily="34" charset="-120"/>
              </a:rPr>
              <a:t>都市計畫影響人民權益至深且鉅，且都市計畫法並無有關都市計畫撤銷之規定</a:t>
            </a:r>
            <a:r>
              <a:rPr lang="zh-TW" altLang="zh-TW" sz="2000" dirty="0" smtClean="0">
                <a:latin typeface="微軟正黑體" pitchFamily="34" charset="-120"/>
                <a:ea typeface="微軟正黑體" pitchFamily="34" charset="-120"/>
              </a:rPr>
              <a:t>。</a:t>
            </a:r>
            <a:endParaRPr lang="zh-TW" altLang="en-US" sz="2000" dirty="0">
              <a:latin typeface="微軟正黑體" pitchFamily="34" charset="-120"/>
              <a:ea typeface="微軟正黑體" pitchFamily="34" charset="-120"/>
            </a:endParaRPr>
          </a:p>
        </p:txBody>
      </p:sp>
      <p:sp>
        <p:nvSpPr>
          <p:cNvPr id="7" name="文字方塊 6"/>
          <p:cNvSpPr txBox="1"/>
          <p:nvPr/>
        </p:nvSpPr>
        <p:spPr>
          <a:xfrm>
            <a:off x="8172400" y="6309320"/>
            <a:ext cx="720080" cy="400110"/>
          </a:xfrm>
          <a:prstGeom prst="rect">
            <a:avLst/>
          </a:prstGeom>
          <a:noFill/>
        </p:spPr>
        <p:txBody>
          <a:bodyPr wrap="square" rtlCol="0">
            <a:spAutoFit/>
          </a:bodyPr>
          <a:lstStyle/>
          <a:p>
            <a:pPr algn="r"/>
            <a:fld id="{09F65D26-D536-4AEB-8D21-E5A5B7223C1A}" type="slidenum">
              <a:rPr lang="zh-TW" altLang="en-US" sz="2000" smtClean="0">
                <a:latin typeface="微軟正黑體" panose="020B0604030504040204" pitchFamily="34" charset="-120"/>
                <a:ea typeface="微軟正黑體" panose="020B0604030504040204" pitchFamily="34" charset="-120"/>
              </a:rPr>
              <a:pPr algn="r"/>
              <a:t>11</a:t>
            </a:fld>
            <a:endParaRPr lang="zh-TW" altLang="en-US" sz="2000" dirty="0">
              <a:latin typeface="微軟正黑體" panose="020B0604030504040204" pitchFamily="34" charset="-120"/>
              <a:ea typeface="微軟正黑體" panose="020B0604030504040204" pitchFamily="34" charset="-120"/>
            </a:endParaRPr>
          </a:p>
        </p:txBody>
      </p:sp>
    </p:spTree>
    <p:extLst>
      <p:ext uri="{BB962C8B-B14F-4D97-AF65-F5344CB8AC3E}">
        <p14:creationId xmlns="" xmlns:p14="http://schemas.microsoft.com/office/powerpoint/2010/main" val="28565474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331640" y="3141549"/>
            <a:ext cx="6408712" cy="630942"/>
          </a:xfrm>
          <a:prstGeom prst="rect">
            <a:avLst/>
          </a:prstGeom>
        </p:spPr>
        <p:txBody>
          <a:bodyPr wrap="square">
            <a:spAutoFit/>
          </a:bodyPr>
          <a:lstStyle/>
          <a:p>
            <a:pPr algn="ctr"/>
            <a:r>
              <a:rPr lang="zh-TW" altLang="en-US" sz="3500" dirty="0" smtClean="0">
                <a:latin typeface="文鼎黑體U" panose="020B0A00000000000000" pitchFamily="34" charset="-120"/>
                <a:ea typeface="文鼎黑體U" panose="020B0A00000000000000" pitchFamily="34" charset="-120"/>
              </a:rPr>
              <a:t>二、回應處理情形</a:t>
            </a:r>
            <a:endParaRPr lang="en-US" altLang="zh-TW" sz="3500" dirty="0">
              <a:latin typeface="文鼎黑體U" panose="020B0A00000000000000" pitchFamily="34" charset="-120"/>
              <a:ea typeface="文鼎黑體U" panose="020B0A00000000000000" pitchFamily="34" charset="-120"/>
            </a:endParaRPr>
          </a:p>
        </p:txBody>
      </p:sp>
      <p:sp>
        <p:nvSpPr>
          <p:cNvPr id="6" name="文字方塊 5"/>
          <p:cNvSpPr txBox="1"/>
          <p:nvPr/>
        </p:nvSpPr>
        <p:spPr>
          <a:xfrm>
            <a:off x="8172400" y="6309320"/>
            <a:ext cx="720080" cy="400110"/>
          </a:xfrm>
          <a:prstGeom prst="rect">
            <a:avLst/>
          </a:prstGeom>
          <a:noFill/>
        </p:spPr>
        <p:txBody>
          <a:bodyPr wrap="square" rtlCol="0">
            <a:spAutoFit/>
          </a:bodyPr>
          <a:lstStyle/>
          <a:p>
            <a:pPr algn="r"/>
            <a:fld id="{09F65D26-D536-4AEB-8D21-E5A5B7223C1A}" type="slidenum">
              <a:rPr lang="zh-TW" altLang="en-US" sz="2000" smtClean="0">
                <a:latin typeface="微軟正黑體" panose="020B0604030504040204" pitchFamily="34" charset="-120"/>
                <a:ea typeface="微軟正黑體" panose="020B0604030504040204" pitchFamily="34" charset="-120"/>
              </a:rPr>
              <a:pPr algn="r"/>
              <a:t>12</a:t>
            </a:fld>
            <a:endParaRPr lang="zh-TW" altLang="en-US" sz="2000" dirty="0">
              <a:latin typeface="微軟正黑體" panose="020B0604030504040204" pitchFamily="34" charset="-120"/>
              <a:ea typeface="微軟正黑體" panose="020B0604030504040204" pitchFamily="34" charset="-120"/>
            </a:endParaRPr>
          </a:p>
        </p:txBody>
      </p:sp>
      <p:sp>
        <p:nvSpPr>
          <p:cNvPr id="2" name="矩形 1"/>
          <p:cNvSpPr/>
          <p:nvPr/>
        </p:nvSpPr>
        <p:spPr>
          <a:xfrm>
            <a:off x="2195736" y="2564904"/>
            <a:ext cx="4680520" cy="172819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 xmlns:p14="http://schemas.microsoft.com/office/powerpoint/2010/main" val="8808241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575048" y="332656"/>
            <a:ext cx="8568952" cy="584775"/>
          </a:xfrm>
          <a:prstGeom prst="rect">
            <a:avLst/>
          </a:prstGeom>
        </p:spPr>
        <p:txBody>
          <a:bodyPr wrap="square">
            <a:spAutoFit/>
          </a:bodyPr>
          <a:lstStyle/>
          <a:p>
            <a:pPr algn="just"/>
            <a:r>
              <a:rPr lang="zh-TW" altLang="en-US" sz="3200" b="1" dirty="0" smtClean="0">
                <a:latin typeface="微軟正黑體" pitchFamily="34" charset="-120"/>
                <a:ea typeface="微軟正黑體" pitchFamily="34" charset="-120"/>
              </a:rPr>
              <a:t>（一）</a:t>
            </a:r>
            <a:r>
              <a:rPr lang="zh-TW" altLang="zh-TW" sz="3200" b="1" dirty="0" smtClean="0">
                <a:latin typeface="微軟正黑體" pitchFamily="34" charset="-120"/>
                <a:ea typeface="微軟正黑體" pitchFamily="34" charset="-120"/>
              </a:rPr>
              <a:t>阿里山</a:t>
            </a:r>
            <a:r>
              <a:rPr lang="en-US" altLang="zh-TW" sz="3200" b="1" dirty="0">
                <a:latin typeface="微軟正黑體" pitchFamily="34" charset="-120"/>
                <a:ea typeface="微軟正黑體" pitchFamily="34" charset="-120"/>
              </a:rPr>
              <a:t>(</a:t>
            </a:r>
            <a:r>
              <a:rPr lang="zh-TW" altLang="zh-TW" sz="3200" b="1" dirty="0">
                <a:latin typeface="微軟正黑體" pitchFamily="34" charset="-120"/>
                <a:ea typeface="微軟正黑體" pitchFamily="34" charset="-120"/>
              </a:rPr>
              <a:t>達邦地區</a:t>
            </a:r>
            <a:r>
              <a:rPr lang="en-US" altLang="zh-TW" sz="3200" b="1" dirty="0">
                <a:latin typeface="微軟正黑體" pitchFamily="34" charset="-120"/>
                <a:ea typeface="微軟正黑體" pitchFamily="34" charset="-120"/>
              </a:rPr>
              <a:t>)</a:t>
            </a:r>
            <a:r>
              <a:rPr lang="zh-TW" altLang="zh-TW" sz="3200" b="1" dirty="0">
                <a:latin typeface="微軟正黑體" pitchFamily="34" charset="-120"/>
                <a:ea typeface="微軟正黑體" pitchFamily="34" charset="-120"/>
              </a:rPr>
              <a:t>都市計畫辦理</a:t>
            </a:r>
            <a:r>
              <a:rPr lang="zh-TW" altLang="zh-TW" sz="3200" b="1" dirty="0" smtClean="0">
                <a:latin typeface="微軟正黑體" pitchFamily="34" charset="-120"/>
                <a:ea typeface="微軟正黑體" pitchFamily="34" charset="-120"/>
              </a:rPr>
              <a:t>情形</a:t>
            </a:r>
            <a:endParaRPr lang="zh-TW" altLang="zh-TW" sz="3200" b="1" dirty="0">
              <a:latin typeface="微軟正黑體" pitchFamily="34" charset="-120"/>
              <a:ea typeface="微軟正黑體" pitchFamily="34" charset="-120"/>
            </a:endParaRPr>
          </a:p>
        </p:txBody>
      </p:sp>
      <p:graphicFrame>
        <p:nvGraphicFramePr>
          <p:cNvPr id="3" name="表格 2"/>
          <p:cNvGraphicFramePr>
            <a:graphicFrameLocks noGrp="1"/>
          </p:cNvGraphicFramePr>
          <p:nvPr>
            <p:extLst>
              <p:ext uri="{D42A27DB-BD31-4B8C-83A1-F6EECF244321}">
                <p14:modId xmlns="" xmlns:p14="http://schemas.microsoft.com/office/powerpoint/2010/main" val="1364582455"/>
              </p:ext>
            </p:extLst>
          </p:nvPr>
        </p:nvGraphicFramePr>
        <p:xfrm>
          <a:off x="324922" y="1147195"/>
          <a:ext cx="4679126" cy="5401940"/>
        </p:xfrm>
        <a:graphic>
          <a:graphicData uri="http://schemas.openxmlformats.org/drawingml/2006/table">
            <a:tbl>
              <a:tblPr firstRow="1" firstCol="1" bandRow="1">
                <a:tableStyleId>{E8034E78-7F5D-4C2E-B375-FC64B27BC917}</a:tableStyleId>
              </a:tblPr>
              <a:tblGrid>
                <a:gridCol w="1242892">
                  <a:extLst>
                    <a:ext uri="{9D8B030D-6E8A-4147-A177-3AD203B41FA5}">
                      <a16:colId xmlns:a16="http://schemas.microsoft.com/office/drawing/2014/main" xmlns="" val="1255429941"/>
                    </a:ext>
                  </a:extLst>
                </a:gridCol>
                <a:gridCol w="3436234">
                  <a:extLst>
                    <a:ext uri="{9D8B030D-6E8A-4147-A177-3AD203B41FA5}">
                      <a16:colId xmlns:a16="http://schemas.microsoft.com/office/drawing/2014/main" xmlns="" val="696809314"/>
                    </a:ext>
                  </a:extLst>
                </a:gridCol>
              </a:tblGrid>
              <a:tr h="709583">
                <a:tc gridSpan="2">
                  <a:txBody>
                    <a:bodyPr/>
                    <a:lstStyle/>
                    <a:p>
                      <a:pPr>
                        <a:lnSpc>
                          <a:spcPct val="150000"/>
                        </a:lnSpc>
                        <a:spcAft>
                          <a:spcPts val="0"/>
                        </a:spcAft>
                      </a:pPr>
                      <a:r>
                        <a:rPr lang="zh-TW" sz="1600" kern="100" dirty="0" smtClean="0">
                          <a:solidFill>
                            <a:schemeClr val="bg1"/>
                          </a:solidFill>
                          <a:effectLst/>
                          <a:latin typeface="微軟正黑體" panose="020B0604030504040204" pitchFamily="34" charset="-120"/>
                          <a:ea typeface="微軟正黑體" panose="020B0604030504040204" pitchFamily="34" charset="-120"/>
                        </a:rPr>
                        <a:t>發布</a:t>
                      </a:r>
                      <a:r>
                        <a:rPr lang="zh-TW" sz="1600" kern="100" dirty="0">
                          <a:solidFill>
                            <a:schemeClr val="bg1"/>
                          </a:solidFill>
                          <a:effectLst/>
                          <a:latin typeface="微軟正黑體" panose="020B0604030504040204" pitchFamily="34" charset="-120"/>
                          <a:ea typeface="微軟正黑體" panose="020B0604030504040204" pitchFamily="34" charset="-120"/>
                        </a:rPr>
                        <a:t>實施歷</a:t>
                      </a:r>
                      <a:r>
                        <a:rPr lang="zh-TW" sz="1600" kern="100" dirty="0" smtClean="0">
                          <a:solidFill>
                            <a:schemeClr val="bg1"/>
                          </a:solidFill>
                          <a:effectLst/>
                          <a:latin typeface="微軟正黑體" panose="020B0604030504040204" pitchFamily="34" charset="-120"/>
                          <a:ea typeface="微軟正黑體" panose="020B0604030504040204" pitchFamily="34" charset="-120"/>
                        </a:rPr>
                        <a:t>程</a:t>
                      </a:r>
                      <a:endParaRPr lang="zh-TW" sz="1600" kern="100" dirty="0">
                        <a:solidFill>
                          <a:schemeClr val="bg1"/>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hMerge="1">
                  <a:txBody>
                    <a:bodyPr/>
                    <a:lstStyle/>
                    <a:p>
                      <a:endParaRPr lang="zh-TW" altLang="en-US"/>
                    </a:p>
                  </a:txBody>
                  <a:tcPr/>
                </a:tc>
                <a:extLst>
                  <a:ext uri="{0D108BD9-81ED-4DB2-BD59-A6C34878D82A}">
                    <a16:rowId xmlns:a16="http://schemas.microsoft.com/office/drawing/2014/main" xmlns="" val="1805195220"/>
                  </a:ext>
                </a:extLst>
              </a:tr>
              <a:tr h="494652">
                <a:tc>
                  <a:txBody>
                    <a:bodyPr/>
                    <a:lstStyle/>
                    <a:p>
                      <a:pPr>
                        <a:spcAft>
                          <a:spcPts val="0"/>
                        </a:spcAft>
                      </a:pPr>
                      <a:r>
                        <a:rPr lang="zh-TW" sz="1800" kern="100" dirty="0">
                          <a:solidFill>
                            <a:schemeClr val="tx1"/>
                          </a:solidFill>
                          <a:effectLst/>
                          <a:latin typeface="微軟正黑體" pitchFamily="34" charset="-120"/>
                          <a:ea typeface="微軟正黑體" pitchFamily="34" charset="-120"/>
                        </a:rPr>
                        <a:t>計畫發布日期</a:t>
                      </a:r>
                      <a:endParaRPr lang="zh-TW" sz="1800" kern="100" dirty="0">
                        <a:solidFill>
                          <a:schemeClr val="tx1"/>
                        </a:solidFill>
                        <a:effectLst/>
                        <a:latin typeface="微軟正黑體" pitchFamily="34" charset="-120"/>
                        <a:ea typeface="微軟正黑體" pitchFamily="34" charset="-120"/>
                        <a:cs typeface="Times New Roman" panose="02020603050405020304" pitchFamily="18" charset="0"/>
                      </a:endParaRPr>
                    </a:p>
                  </a:txBody>
                  <a:tcPr marL="68580" marR="68580" marT="0" marB="0" anchor="ctr"/>
                </a:tc>
                <a:tc>
                  <a:txBody>
                    <a:bodyPr/>
                    <a:lstStyle/>
                    <a:p>
                      <a:pPr>
                        <a:spcAft>
                          <a:spcPts val="0"/>
                        </a:spcAft>
                      </a:pPr>
                      <a:r>
                        <a:rPr lang="en-US" sz="1800" kern="100" dirty="0">
                          <a:solidFill>
                            <a:schemeClr val="tx1"/>
                          </a:solidFill>
                          <a:effectLst/>
                          <a:latin typeface="微軟正黑體" pitchFamily="34" charset="-120"/>
                          <a:ea typeface="微軟正黑體" pitchFamily="34" charset="-120"/>
                        </a:rPr>
                        <a:t>71</a:t>
                      </a:r>
                      <a:r>
                        <a:rPr lang="zh-TW" sz="1800" kern="100" dirty="0">
                          <a:solidFill>
                            <a:schemeClr val="tx1"/>
                          </a:solidFill>
                          <a:effectLst/>
                          <a:latin typeface="微軟正黑體" pitchFamily="34" charset="-120"/>
                          <a:ea typeface="微軟正黑體" pitchFamily="34" charset="-120"/>
                        </a:rPr>
                        <a:t>年</a:t>
                      </a:r>
                      <a:r>
                        <a:rPr lang="en-US" sz="1800" kern="100" dirty="0">
                          <a:solidFill>
                            <a:schemeClr val="tx1"/>
                          </a:solidFill>
                          <a:effectLst/>
                          <a:latin typeface="微軟正黑體" pitchFamily="34" charset="-120"/>
                          <a:ea typeface="微軟正黑體" pitchFamily="34" charset="-120"/>
                        </a:rPr>
                        <a:t>4</a:t>
                      </a:r>
                      <a:r>
                        <a:rPr lang="zh-TW" sz="1800" kern="100" dirty="0">
                          <a:solidFill>
                            <a:schemeClr val="tx1"/>
                          </a:solidFill>
                          <a:effectLst/>
                          <a:latin typeface="微軟正黑體" pitchFamily="34" charset="-120"/>
                          <a:ea typeface="微軟正黑體" pitchFamily="34" charset="-120"/>
                        </a:rPr>
                        <a:t>月</a:t>
                      </a:r>
                      <a:r>
                        <a:rPr lang="en-US" sz="1800" kern="100" dirty="0">
                          <a:solidFill>
                            <a:schemeClr val="tx1"/>
                          </a:solidFill>
                          <a:effectLst/>
                          <a:latin typeface="微軟正黑體" pitchFamily="34" charset="-120"/>
                          <a:ea typeface="微軟正黑體" pitchFamily="34" charset="-120"/>
                        </a:rPr>
                        <a:t>9</a:t>
                      </a:r>
                      <a:r>
                        <a:rPr lang="zh-TW" sz="1800" kern="100" dirty="0">
                          <a:solidFill>
                            <a:schemeClr val="tx1"/>
                          </a:solidFill>
                          <a:effectLst/>
                          <a:latin typeface="微軟正黑體" pitchFamily="34" charset="-120"/>
                          <a:ea typeface="微軟正黑體" pitchFamily="34" charset="-120"/>
                        </a:rPr>
                        <a:t>日</a:t>
                      </a:r>
                      <a:endParaRPr lang="zh-TW" sz="1800" kern="100" dirty="0">
                        <a:solidFill>
                          <a:schemeClr val="tx1"/>
                        </a:solidFill>
                        <a:effectLst/>
                        <a:latin typeface="微軟正黑體" pitchFamily="34" charset="-120"/>
                        <a:ea typeface="微軟正黑體"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xmlns="" val="835168518"/>
                  </a:ext>
                </a:extLst>
              </a:tr>
              <a:tr h="1493557">
                <a:tc rowSpan="2">
                  <a:txBody>
                    <a:bodyPr/>
                    <a:lstStyle/>
                    <a:p>
                      <a:pPr>
                        <a:spcAft>
                          <a:spcPts val="0"/>
                        </a:spcAft>
                      </a:pPr>
                      <a:r>
                        <a:rPr lang="zh-TW" sz="1800" kern="100" dirty="0">
                          <a:solidFill>
                            <a:schemeClr val="tx1"/>
                          </a:solidFill>
                          <a:effectLst/>
                          <a:latin typeface="微軟正黑體" pitchFamily="34" charset="-120"/>
                          <a:ea typeface="微軟正黑體" pitchFamily="34" charset="-120"/>
                        </a:rPr>
                        <a:t>通盤</a:t>
                      </a:r>
                      <a:r>
                        <a:rPr lang="zh-TW" sz="1800" kern="100" dirty="0" smtClean="0">
                          <a:solidFill>
                            <a:schemeClr val="tx1"/>
                          </a:solidFill>
                          <a:effectLst/>
                          <a:latin typeface="微軟正黑體" pitchFamily="34" charset="-120"/>
                          <a:ea typeface="微軟正黑體" pitchFamily="34" charset="-120"/>
                        </a:rPr>
                        <a:t>檢討</a:t>
                      </a:r>
                      <a:r>
                        <a:rPr lang="en-US" altLang="zh-TW" sz="1800" kern="100" dirty="0" smtClean="0">
                          <a:solidFill>
                            <a:schemeClr val="tx1"/>
                          </a:solidFill>
                          <a:effectLst/>
                          <a:latin typeface="微軟正黑體" pitchFamily="34" charset="-120"/>
                          <a:ea typeface="微軟正黑體" pitchFamily="34" charset="-120"/>
                        </a:rPr>
                        <a:t/>
                      </a:r>
                      <a:br>
                        <a:rPr lang="en-US" altLang="zh-TW" sz="1800" kern="100" dirty="0" smtClean="0">
                          <a:solidFill>
                            <a:schemeClr val="tx1"/>
                          </a:solidFill>
                          <a:effectLst/>
                          <a:latin typeface="微軟正黑體" pitchFamily="34" charset="-120"/>
                          <a:ea typeface="微軟正黑體" pitchFamily="34" charset="-120"/>
                        </a:rPr>
                      </a:br>
                      <a:r>
                        <a:rPr lang="zh-TW" sz="1800" kern="100" dirty="0" smtClean="0">
                          <a:solidFill>
                            <a:schemeClr val="tx1"/>
                          </a:solidFill>
                          <a:effectLst/>
                          <a:latin typeface="微軟正黑體" pitchFamily="34" charset="-120"/>
                          <a:ea typeface="微軟正黑體" pitchFamily="34" charset="-120"/>
                        </a:rPr>
                        <a:t>發布</a:t>
                      </a:r>
                      <a:r>
                        <a:rPr lang="zh-TW" sz="1800" kern="100" dirty="0">
                          <a:solidFill>
                            <a:schemeClr val="tx1"/>
                          </a:solidFill>
                          <a:effectLst/>
                          <a:latin typeface="微軟正黑體" pitchFamily="34" charset="-120"/>
                          <a:ea typeface="微軟正黑體" pitchFamily="34" charset="-120"/>
                        </a:rPr>
                        <a:t>日期</a:t>
                      </a:r>
                      <a:endParaRPr lang="zh-TW" sz="1800" kern="100" dirty="0">
                        <a:solidFill>
                          <a:schemeClr val="tx1"/>
                        </a:solidFill>
                        <a:effectLst/>
                        <a:latin typeface="微軟正黑體" pitchFamily="34" charset="-120"/>
                        <a:ea typeface="微軟正黑體" pitchFamily="34" charset="-120"/>
                        <a:cs typeface="Times New Roman" panose="02020603050405020304" pitchFamily="18" charset="0"/>
                      </a:endParaRPr>
                    </a:p>
                  </a:txBody>
                  <a:tcPr marL="68580" marR="68580" marT="0" marB="0" anchor="ctr"/>
                </a:tc>
                <a:tc>
                  <a:txBody>
                    <a:bodyPr/>
                    <a:lstStyle/>
                    <a:p>
                      <a:pPr>
                        <a:spcAft>
                          <a:spcPts val="0"/>
                        </a:spcAft>
                      </a:pPr>
                      <a:r>
                        <a:rPr lang="en-US" sz="1800" kern="100" dirty="0" smtClean="0">
                          <a:solidFill>
                            <a:schemeClr val="tx1"/>
                          </a:solidFill>
                          <a:effectLst/>
                          <a:latin typeface="微軟正黑體" pitchFamily="34" charset="-120"/>
                          <a:ea typeface="微軟正黑體" pitchFamily="34" charset="-120"/>
                        </a:rPr>
                        <a:t>79 </a:t>
                      </a:r>
                      <a:r>
                        <a:rPr lang="zh-TW" sz="1800" kern="100" dirty="0" smtClean="0">
                          <a:solidFill>
                            <a:schemeClr val="tx1"/>
                          </a:solidFill>
                          <a:effectLst/>
                          <a:latin typeface="微軟正黑體" pitchFamily="34" charset="-120"/>
                          <a:ea typeface="微軟正黑體" pitchFamily="34" charset="-120"/>
                        </a:rPr>
                        <a:t>年</a:t>
                      </a:r>
                      <a:r>
                        <a:rPr lang="en-US" altLang="zh-TW" sz="1800" kern="100" dirty="0" smtClean="0">
                          <a:solidFill>
                            <a:schemeClr val="tx1"/>
                          </a:solidFill>
                          <a:effectLst/>
                          <a:latin typeface="微軟正黑體" pitchFamily="34" charset="-120"/>
                          <a:ea typeface="微軟正黑體" pitchFamily="34" charset="-120"/>
                        </a:rPr>
                        <a:t> </a:t>
                      </a:r>
                      <a:r>
                        <a:rPr lang="en-US" sz="1800" kern="100" dirty="0" smtClean="0">
                          <a:solidFill>
                            <a:schemeClr val="tx1"/>
                          </a:solidFill>
                          <a:effectLst/>
                          <a:latin typeface="微軟正黑體" pitchFamily="34" charset="-120"/>
                          <a:ea typeface="微軟正黑體" pitchFamily="34" charset="-120"/>
                        </a:rPr>
                        <a:t>1 </a:t>
                      </a:r>
                      <a:r>
                        <a:rPr lang="zh-TW" sz="1800" kern="100" dirty="0">
                          <a:solidFill>
                            <a:schemeClr val="tx1"/>
                          </a:solidFill>
                          <a:effectLst/>
                          <a:latin typeface="微軟正黑體" pitchFamily="34" charset="-120"/>
                          <a:ea typeface="微軟正黑體" pitchFamily="34" charset="-120"/>
                        </a:rPr>
                        <a:t>月</a:t>
                      </a:r>
                      <a:r>
                        <a:rPr lang="en-US" sz="1800" kern="100" dirty="0">
                          <a:solidFill>
                            <a:schemeClr val="tx1"/>
                          </a:solidFill>
                          <a:effectLst/>
                          <a:latin typeface="微軟正黑體" pitchFamily="34" charset="-120"/>
                          <a:ea typeface="微軟正黑體" pitchFamily="34" charset="-120"/>
                        </a:rPr>
                        <a:t>18 </a:t>
                      </a:r>
                      <a:r>
                        <a:rPr lang="zh-TW" sz="1800" kern="100" dirty="0">
                          <a:solidFill>
                            <a:schemeClr val="tx1"/>
                          </a:solidFill>
                          <a:effectLst/>
                          <a:latin typeface="微軟正黑體" pitchFamily="34" charset="-120"/>
                          <a:ea typeface="微軟正黑體" pitchFamily="34" charset="-120"/>
                        </a:rPr>
                        <a:t>日</a:t>
                      </a:r>
                      <a:r>
                        <a:rPr lang="en-US" sz="1800" kern="100" dirty="0">
                          <a:solidFill>
                            <a:schemeClr val="tx1"/>
                          </a:solidFill>
                          <a:effectLst/>
                          <a:latin typeface="微軟正黑體" pitchFamily="34" charset="-120"/>
                          <a:ea typeface="微軟正黑體" pitchFamily="34" charset="-120"/>
                        </a:rPr>
                        <a:t>(</a:t>
                      </a:r>
                      <a:r>
                        <a:rPr lang="zh-TW" sz="1800" kern="100" dirty="0">
                          <a:solidFill>
                            <a:schemeClr val="tx1"/>
                          </a:solidFill>
                          <a:effectLst/>
                          <a:latin typeface="微軟正黑體" pitchFamily="34" charset="-120"/>
                          <a:ea typeface="微軟正黑體" pitchFamily="34" charset="-120"/>
                        </a:rPr>
                        <a:t>第</a:t>
                      </a:r>
                      <a:r>
                        <a:rPr lang="en-US" sz="1800" kern="100" dirty="0">
                          <a:solidFill>
                            <a:schemeClr val="tx1"/>
                          </a:solidFill>
                          <a:effectLst/>
                          <a:latin typeface="微軟正黑體" pitchFamily="34" charset="-120"/>
                          <a:ea typeface="微軟正黑體" pitchFamily="34" charset="-120"/>
                        </a:rPr>
                        <a:t>1</a:t>
                      </a:r>
                      <a:r>
                        <a:rPr lang="zh-TW" sz="1800" kern="100" dirty="0">
                          <a:solidFill>
                            <a:schemeClr val="tx1"/>
                          </a:solidFill>
                          <a:effectLst/>
                          <a:latin typeface="微軟正黑體" pitchFamily="34" charset="-120"/>
                          <a:ea typeface="微軟正黑體" pitchFamily="34" charset="-120"/>
                        </a:rPr>
                        <a:t>次，原名為「吳鳳</a:t>
                      </a:r>
                      <a:r>
                        <a:rPr lang="en-US" sz="1800" kern="100" dirty="0">
                          <a:solidFill>
                            <a:schemeClr val="tx1"/>
                          </a:solidFill>
                          <a:effectLst/>
                          <a:latin typeface="微軟正黑體" pitchFamily="34" charset="-120"/>
                          <a:ea typeface="微軟正黑體" pitchFamily="34" charset="-120"/>
                        </a:rPr>
                        <a:t>(</a:t>
                      </a:r>
                      <a:r>
                        <a:rPr lang="zh-TW" sz="1800" kern="100" dirty="0">
                          <a:solidFill>
                            <a:schemeClr val="tx1"/>
                          </a:solidFill>
                          <a:effectLst/>
                          <a:latin typeface="微軟正黑體" pitchFamily="34" charset="-120"/>
                          <a:ea typeface="微軟正黑體" pitchFamily="34" charset="-120"/>
                        </a:rPr>
                        <a:t>達邦地區</a:t>
                      </a:r>
                      <a:r>
                        <a:rPr lang="en-US" sz="1800" kern="100" dirty="0">
                          <a:solidFill>
                            <a:schemeClr val="tx1"/>
                          </a:solidFill>
                          <a:effectLst/>
                          <a:latin typeface="微軟正黑體" pitchFamily="34" charset="-120"/>
                          <a:ea typeface="微軟正黑體" pitchFamily="34" charset="-120"/>
                        </a:rPr>
                        <a:t>)</a:t>
                      </a:r>
                      <a:r>
                        <a:rPr lang="zh-TW" sz="1800" kern="100" dirty="0">
                          <a:solidFill>
                            <a:schemeClr val="tx1"/>
                          </a:solidFill>
                          <a:effectLst/>
                          <a:latin typeface="微軟正黑體" pitchFamily="34" charset="-120"/>
                          <a:ea typeface="微軟正黑體" pitchFamily="34" charset="-120"/>
                        </a:rPr>
                        <a:t>都市計畫」於本次通檢時更名</a:t>
                      </a:r>
                      <a:r>
                        <a:rPr lang="en-US" sz="1800" kern="100" dirty="0" smtClean="0">
                          <a:solidFill>
                            <a:schemeClr val="tx1"/>
                          </a:solidFill>
                          <a:effectLst/>
                          <a:latin typeface="微軟正黑體" pitchFamily="34" charset="-120"/>
                          <a:ea typeface="微軟正黑體" pitchFamily="34" charset="-120"/>
                        </a:rPr>
                        <a:t>)</a:t>
                      </a:r>
                      <a:endParaRPr lang="zh-TW" sz="1800" kern="100" dirty="0">
                        <a:solidFill>
                          <a:schemeClr val="tx1"/>
                        </a:solidFill>
                        <a:effectLst/>
                        <a:latin typeface="微軟正黑體" pitchFamily="34" charset="-120"/>
                        <a:ea typeface="微軟正黑體"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xmlns="" val="677912257"/>
                  </a:ext>
                </a:extLst>
              </a:tr>
              <a:tr h="1166208">
                <a:tc vMerge="1">
                  <a:txBody>
                    <a:bodyPr/>
                    <a:lstStyle/>
                    <a:p>
                      <a:endParaRPr lang="zh-TW" altLang="en-US"/>
                    </a:p>
                  </a:txBody>
                  <a:tcPr/>
                </a:tc>
                <a:tc>
                  <a:txBody>
                    <a:bodyPr/>
                    <a:lstStyle/>
                    <a:p>
                      <a:pPr>
                        <a:spcAft>
                          <a:spcPts val="0"/>
                        </a:spcAft>
                      </a:pPr>
                      <a:r>
                        <a:rPr lang="en-US" sz="1800" kern="100" dirty="0" smtClean="0">
                          <a:solidFill>
                            <a:schemeClr val="tx1"/>
                          </a:solidFill>
                          <a:effectLst/>
                          <a:latin typeface="微軟正黑體" pitchFamily="34" charset="-120"/>
                          <a:ea typeface="微軟正黑體" pitchFamily="34" charset="-120"/>
                        </a:rPr>
                        <a:t>107</a:t>
                      </a:r>
                      <a:r>
                        <a:rPr lang="zh-TW" sz="1800" kern="100" dirty="0" smtClean="0">
                          <a:solidFill>
                            <a:schemeClr val="tx1"/>
                          </a:solidFill>
                          <a:effectLst/>
                          <a:latin typeface="微軟正黑體" pitchFamily="34" charset="-120"/>
                          <a:ea typeface="微軟正黑體" pitchFamily="34" charset="-120"/>
                        </a:rPr>
                        <a:t>年</a:t>
                      </a:r>
                      <a:r>
                        <a:rPr lang="en-US" sz="1800" kern="100" dirty="0" smtClean="0">
                          <a:solidFill>
                            <a:schemeClr val="tx1"/>
                          </a:solidFill>
                          <a:effectLst/>
                          <a:latin typeface="微軟正黑體" pitchFamily="34" charset="-120"/>
                          <a:ea typeface="微軟正黑體" pitchFamily="34" charset="-120"/>
                        </a:rPr>
                        <a:t>12</a:t>
                      </a:r>
                      <a:r>
                        <a:rPr lang="zh-TW" sz="1800" kern="100" dirty="0" smtClean="0">
                          <a:solidFill>
                            <a:schemeClr val="tx1"/>
                          </a:solidFill>
                          <a:effectLst/>
                          <a:latin typeface="微軟正黑體" pitchFamily="34" charset="-120"/>
                          <a:ea typeface="微軟正黑體" pitchFamily="34" charset="-120"/>
                        </a:rPr>
                        <a:t>月</a:t>
                      </a:r>
                      <a:r>
                        <a:rPr lang="en-US" sz="1800" kern="100" dirty="0" smtClean="0">
                          <a:solidFill>
                            <a:schemeClr val="tx1"/>
                          </a:solidFill>
                          <a:effectLst/>
                          <a:latin typeface="微軟正黑體" pitchFamily="34" charset="-120"/>
                          <a:ea typeface="微軟正黑體" pitchFamily="34" charset="-120"/>
                        </a:rPr>
                        <a:t>27</a:t>
                      </a:r>
                      <a:r>
                        <a:rPr lang="zh-TW" sz="1800" kern="100" dirty="0" smtClean="0">
                          <a:solidFill>
                            <a:schemeClr val="tx1"/>
                          </a:solidFill>
                          <a:effectLst/>
                          <a:latin typeface="微軟正黑體" pitchFamily="34" charset="-120"/>
                          <a:ea typeface="微軟正黑體" pitchFamily="34" charset="-120"/>
                        </a:rPr>
                        <a:t>日</a:t>
                      </a:r>
                      <a:r>
                        <a:rPr lang="en-US" sz="1800" kern="100" dirty="0">
                          <a:solidFill>
                            <a:schemeClr val="tx1"/>
                          </a:solidFill>
                          <a:effectLst/>
                          <a:latin typeface="微軟正黑體" pitchFamily="34" charset="-120"/>
                          <a:ea typeface="微軟正黑體" pitchFamily="34" charset="-120"/>
                        </a:rPr>
                        <a:t>(</a:t>
                      </a:r>
                      <a:r>
                        <a:rPr lang="zh-TW" sz="1800" kern="100" dirty="0">
                          <a:solidFill>
                            <a:schemeClr val="tx1"/>
                          </a:solidFill>
                          <a:effectLst/>
                          <a:latin typeface="微軟正黑體" pitchFamily="34" charset="-120"/>
                          <a:ea typeface="微軟正黑體" pitchFamily="34" charset="-120"/>
                        </a:rPr>
                        <a:t>第</a:t>
                      </a:r>
                      <a:r>
                        <a:rPr lang="en-US" sz="1800" kern="100" dirty="0">
                          <a:solidFill>
                            <a:schemeClr val="tx1"/>
                          </a:solidFill>
                          <a:effectLst/>
                          <a:latin typeface="微軟正黑體" pitchFamily="34" charset="-120"/>
                          <a:ea typeface="微軟正黑體" pitchFamily="34" charset="-120"/>
                        </a:rPr>
                        <a:t>2</a:t>
                      </a:r>
                      <a:r>
                        <a:rPr lang="zh-TW" sz="1800" kern="100" dirty="0">
                          <a:solidFill>
                            <a:schemeClr val="tx1"/>
                          </a:solidFill>
                          <a:effectLst/>
                          <a:latin typeface="微軟正黑體" pitchFamily="34" charset="-120"/>
                          <a:ea typeface="微軟正黑體" pitchFamily="34" charset="-120"/>
                        </a:rPr>
                        <a:t>次，暨配合莫拉克颱風災後重建專案檢討</a:t>
                      </a:r>
                      <a:r>
                        <a:rPr lang="en-US" sz="1800" kern="100" dirty="0">
                          <a:solidFill>
                            <a:schemeClr val="tx1"/>
                          </a:solidFill>
                          <a:effectLst/>
                          <a:latin typeface="微軟正黑體" pitchFamily="34" charset="-120"/>
                          <a:ea typeface="微軟正黑體" pitchFamily="34" charset="-120"/>
                        </a:rPr>
                        <a:t>)</a:t>
                      </a:r>
                      <a:endParaRPr lang="zh-TW" sz="1800" kern="100" dirty="0">
                        <a:solidFill>
                          <a:schemeClr val="tx1"/>
                        </a:solidFill>
                        <a:effectLst/>
                        <a:latin typeface="微軟正黑體" pitchFamily="34" charset="-120"/>
                        <a:ea typeface="微軟正黑體"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xmlns="" val="335733757"/>
                  </a:ext>
                </a:extLst>
              </a:tr>
              <a:tr h="1483952">
                <a:tc>
                  <a:txBody>
                    <a:bodyPr/>
                    <a:lstStyle/>
                    <a:p>
                      <a:pPr>
                        <a:spcAft>
                          <a:spcPts val="0"/>
                        </a:spcAft>
                      </a:pPr>
                      <a:r>
                        <a:rPr lang="zh-TW" sz="1800" kern="100" dirty="0">
                          <a:solidFill>
                            <a:schemeClr val="tx1"/>
                          </a:solidFill>
                          <a:effectLst/>
                          <a:latin typeface="微軟正黑體" pitchFamily="34" charset="-120"/>
                          <a:ea typeface="微軟正黑體" pitchFamily="34" charset="-120"/>
                        </a:rPr>
                        <a:t>個案</a:t>
                      </a:r>
                      <a:r>
                        <a:rPr lang="zh-TW" sz="1800" kern="100" dirty="0" smtClean="0">
                          <a:solidFill>
                            <a:schemeClr val="tx1"/>
                          </a:solidFill>
                          <a:effectLst/>
                          <a:latin typeface="微軟正黑體" pitchFamily="34" charset="-120"/>
                          <a:ea typeface="微軟正黑體" pitchFamily="34" charset="-120"/>
                        </a:rPr>
                        <a:t>變更</a:t>
                      </a:r>
                      <a:r>
                        <a:rPr lang="en-US" altLang="zh-TW" sz="1800" kern="100" dirty="0" smtClean="0">
                          <a:solidFill>
                            <a:schemeClr val="tx1"/>
                          </a:solidFill>
                          <a:effectLst/>
                          <a:latin typeface="微軟正黑體" pitchFamily="34" charset="-120"/>
                          <a:ea typeface="微軟正黑體" pitchFamily="34" charset="-120"/>
                        </a:rPr>
                        <a:t/>
                      </a:r>
                      <a:br>
                        <a:rPr lang="en-US" altLang="zh-TW" sz="1800" kern="100" dirty="0" smtClean="0">
                          <a:solidFill>
                            <a:schemeClr val="tx1"/>
                          </a:solidFill>
                          <a:effectLst/>
                          <a:latin typeface="微軟正黑體" pitchFamily="34" charset="-120"/>
                          <a:ea typeface="微軟正黑體" pitchFamily="34" charset="-120"/>
                        </a:rPr>
                      </a:br>
                      <a:r>
                        <a:rPr lang="zh-TW" sz="1800" kern="100" dirty="0" smtClean="0">
                          <a:solidFill>
                            <a:schemeClr val="tx1"/>
                          </a:solidFill>
                          <a:effectLst/>
                          <a:latin typeface="微軟正黑體" pitchFamily="34" charset="-120"/>
                          <a:ea typeface="微軟正黑體" pitchFamily="34" charset="-120"/>
                        </a:rPr>
                        <a:t>發布</a:t>
                      </a:r>
                      <a:r>
                        <a:rPr lang="zh-TW" sz="1800" kern="100" dirty="0">
                          <a:solidFill>
                            <a:schemeClr val="tx1"/>
                          </a:solidFill>
                          <a:effectLst/>
                          <a:latin typeface="微軟正黑體" pitchFamily="34" charset="-120"/>
                          <a:ea typeface="微軟正黑體" pitchFamily="34" charset="-120"/>
                        </a:rPr>
                        <a:t>日期</a:t>
                      </a:r>
                      <a:endParaRPr lang="zh-TW" sz="1800" kern="100" dirty="0">
                        <a:solidFill>
                          <a:schemeClr val="tx1"/>
                        </a:solidFill>
                        <a:effectLst/>
                        <a:latin typeface="微軟正黑體" pitchFamily="34" charset="-120"/>
                        <a:ea typeface="微軟正黑體" pitchFamily="34" charset="-120"/>
                        <a:cs typeface="Times New Roman" panose="02020603050405020304" pitchFamily="18" charset="0"/>
                      </a:endParaRPr>
                    </a:p>
                  </a:txBody>
                  <a:tcPr marL="68580" marR="68580" marT="0" marB="0" anchor="ctr"/>
                </a:tc>
                <a:tc>
                  <a:txBody>
                    <a:bodyPr/>
                    <a:lstStyle/>
                    <a:p>
                      <a:pPr>
                        <a:spcAft>
                          <a:spcPts val="0"/>
                        </a:spcAft>
                      </a:pPr>
                      <a:r>
                        <a:rPr lang="en-US" sz="1800" kern="100" dirty="0">
                          <a:solidFill>
                            <a:schemeClr val="tx1"/>
                          </a:solidFill>
                          <a:effectLst/>
                          <a:latin typeface="微軟正黑體" pitchFamily="34" charset="-120"/>
                          <a:ea typeface="微軟正黑體" pitchFamily="34" charset="-120"/>
                        </a:rPr>
                        <a:t>96</a:t>
                      </a:r>
                      <a:r>
                        <a:rPr lang="zh-TW" sz="1800" kern="100" dirty="0">
                          <a:solidFill>
                            <a:schemeClr val="tx1"/>
                          </a:solidFill>
                          <a:effectLst/>
                          <a:latin typeface="微軟正黑體" pitchFamily="34" charset="-120"/>
                          <a:ea typeface="微軟正黑體" pitchFamily="34" charset="-120"/>
                        </a:rPr>
                        <a:t>年</a:t>
                      </a:r>
                      <a:r>
                        <a:rPr lang="en-US" sz="1800" kern="100" dirty="0">
                          <a:solidFill>
                            <a:schemeClr val="tx1"/>
                          </a:solidFill>
                          <a:effectLst/>
                          <a:latin typeface="微軟正黑體" pitchFamily="34" charset="-120"/>
                          <a:ea typeface="微軟正黑體" pitchFamily="34" charset="-120"/>
                        </a:rPr>
                        <a:t>2</a:t>
                      </a:r>
                      <a:r>
                        <a:rPr lang="zh-TW" sz="1800" kern="100" dirty="0">
                          <a:solidFill>
                            <a:schemeClr val="tx1"/>
                          </a:solidFill>
                          <a:effectLst/>
                          <a:latin typeface="微軟正黑體" pitchFamily="34" charset="-120"/>
                          <a:ea typeface="微軟正黑體" pitchFamily="34" charset="-120"/>
                        </a:rPr>
                        <a:t>月</a:t>
                      </a:r>
                      <a:r>
                        <a:rPr lang="en-US" sz="1800" kern="100" dirty="0">
                          <a:solidFill>
                            <a:schemeClr val="tx1"/>
                          </a:solidFill>
                          <a:effectLst/>
                          <a:latin typeface="微軟正黑體" pitchFamily="34" charset="-120"/>
                          <a:ea typeface="微軟正黑體" pitchFamily="34" charset="-120"/>
                        </a:rPr>
                        <a:t>13</a:t>
                      </a:r>
                      <a:r>
                        <a:rPr lang="zh-TW" sz="1800" kern="100" dirty="0">
                          <a:solidFill>
                            <a:schemeClr val="tx1"/>
                          </a:solidFill>
                          <a:effectLst/>
                          <a:latin typeface="微軟正黑體" pitchFamily="34" charset="-120"/>
                          <a:ea typeface="微軟正黑體" pitchFamily="34" charset="-120"/>
                        </a:rPr>
                        <a:t>日</a:t>
                      </a:r>
                      <a:r>
                        <a:rPr lang="en-US" sz="1800" kern="100" dirty="0">
                          <a:solidFill>
                            <a:schemeClr val="tx1"/>
                          </a:solidFill>
                          <a:effectLst/>
                          <a:latin typeface="微軟正黑體" pitchFamily="34" charset="-120"/>
                          <a:ea typeface="微軟正黑體" pitchFamily="34" charset="-120"/>
                        </a:rPr>
                        <a:t>(</a:t>
                      </a:r>
                      <a:r>
                        <a:rPr lang="zh-TW" sz="1800" kern="100" dirty="0">
                          <a:solidFill>
                            <a:schemeClr val="tx1"/>
                          </a:solidFill>
                          <a:effectLst/>
                          <a:latin typeface="微軟正黑體" pitchFamily="34" charset="-120"/>
                          <a:ea typeface="微軟正黑體" pitchFamily="34" charset="-120"/>
                        </a:rPr>
                        <a:t>配合行政院國家發展重點計畫</a:t>
                      </a:r>
                      <a:r>
                        <a:rPr lang="en-US" sz="1800" kern="100" dirty="0">
                          <a:solidFill>
                            <a:schemeClr val="tx1"/>
                          </a:solidFill>
                          <a:effectLst/>
                          <a:latin typeface="微軟正黑體" pitchFamily="34" charset="-120"/>
                          <a:ea typeface="微軟正黑體" pitchFamily="34" charset="-120"/>
                        </a:rPr>
                        <a:t>-</a:t>
                      </a:r>
                      <a:r>
                        <a:rPr lang="zh-TW" sz="1800" kern="100" dirty="0">
                          <a:solidFill>
                            <a:schemeClr val="tx1"/>
                          </a:solidFill>
                          <a:effectLst/>
                          <a:latin typeface="微軟正黑體" pitchFamily="34" charset="-120"/>
                          <a:ea typeface="微軟正黑體" pitchFamily="34" charset="-120"/>
                        </a:rPr>
                        <a:t>觀光倍增計畫</a:t>
                      </a:r>
                      <a:r>
                        <a:rPr lang="en-US" sz="1800" kern="100" dirty="0">
                          <a:solidFill>
                            <a:schemeClr val="tx1"/>
                          </a:solidFill>
                          <a:effectLst/>
                          <a:latin typeface="微軟正黑體" pitchFamily="34" charset="-120"/>
                          <a:ea typeface="微軟正黑體" pitchFamily="34" charset="-120"/>
                        </a:rPr>
                        <a:t>-</a:t>
                      </a:r>
                      <a:r>
                        <a:rPr lang="zh-TW" sz="1800" kern="100" dirty="0">
                          <a:solidFill>
                            <a:schemeClr val="tx1"/>
                          </a:solidFill>
                          <a:effectLst/>
                          <a:latin typeface="微軟正黑體" pitchFamily="34" charset="-120"/>
                          <a:ea typeface="微軟正黑體" pitchFamily="34" charset="-120"/>
                        </a:rPr>
                        <a:t>阿里山旅遊線計畫，興建鄒族自然與文化中心</a:t>
                      </a:r>
                      <a:r>
                        <a:rPr lang="en-US" sz="1800" kern="100" dirty="0">
                          <a:solidFill>
                            <a:schemeClr val="tx1"/>
                          </a:solidFill>
                          <a:effectLst/>
                          <a:latin typeface="微軟正黑體" pitchFamily="34" charset="-120"/>
                          <a:ea typeface="微軟正黑體" pitchFamily="34" charset="-120"/>
                        </a:rPr>
                        <a:t>)</a:t>
                      </a:r>
                      <a:endParaRPr lang="zh-TW" sz="1800" kern="100" dirty="0">
                        <a:solidFill>
                          <a:schemeClr val="tx1"/>
                        </a:solidFill>
                        <a:effectLst/>
                        <a:latin typeface="微軟正黑體" pitchFamily="34" charset="-120"/>
                        <a:ea typeface="微軟正黑體"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xmlns="" val="102061131"/>
                  </a:ext>
                </a:extLst>
              </a:tr>
            </a:tbl>
          </a:graphicData>
        </a:graphic>
      </p:graphicFrame>
      <p:pic>
        <p:nvPicPr>
          <p:cNvPr id="7" name="圖片 6"/>
          <p:cNvPicPr>
            <a:picLocks noChangeAspect="1"/>
          </p:cNvPicPr>
          <p:nvPr/>
        </p:nvPicPr>
        <p:blipFill>
          <a:blip r:embed="rId2" cstate="print"/>
          <a:stretch>
            <a:fillRect/>
          </a:stretch>
        </p:blipFill>
        <p:spPr>
          <a:xfrm>
            <a:off x="5174171" y="1147195"/>
            <a:ext cx="3646301" cy="5347952"/>
          </a:xfrm>
          <a:prstGeom prst="rect">
            <a:avLst/>
          </a:prstGeom>
        </p:spPr>
      </p:pic>
      <p:sp>
        <p:nvSpPr>
          <p:cNvPr id="30" name="矩形 29"/>
          <p:cNvSpPr/>
          <p:nvPr/>
        </p:nvSpPr>
        <p:spPr>
          <a:xfrm>
            <a:off x="5097137" y="6495147"/>
            <a:ext cx="3031599" cy="246221"/>
          </a:xfrm>
          <a:prstGeom prst="rect">
            <a:avLst/>
          </a:prstGeom>
        </p:spPr>
        <p:txBody>
          <a:bodyPr wrap="none">
            <a:spAutoFit/>
          </a:bodyPr>
          <a:lstStyle/>
          <a:p>
            <a:r>
              <a:rPr lang="zh-TW" altLang="en-US" sz="1000" dirty="0" smtClean="0">
                <a:latin typeface="微軟正黑體" panose="020B0604030504040204" pitchFamily="34" charset="-120"/>
                <a:ea typeface="微軟正黑體" panose="020B0604030504040204" pitchFamily="34" charset="-120"/>
              </a:rPr>
              <a:t>資料來源：變更</a:t>
            </a:r>
            <a:r>
              <a:rPr lang="zh-TW" altLang="en-US" sz="1000" dirty="0">
                <a:latin typeface="微軟正黑體" panose="020B0604030504040204" pitchFamily="34" charset="-120"/>
                <a:ea typeface="微軟正黑體" panose="020B0604030504040204" pitchFamily="34" charset="-120"/>
              </a:rPr>
              <a:t>阿里山(達邦地區)都市計畫(二通)書</a:t>
            </a:r>
          </a:p>
        </p:txBody>
      </p:sp>
      <p:sp>
        <p:nvSpPr>
          <p:cNvPr id="8" name="文字方塊 7"/>
          <p:cNvSpPr txBox="1"/>
          <p:nvPr/>
        </p:nvSpPr>
        <p:spPr>
          <a:xfrm>
            <a:off x="8172400" y="6309320"/>
            <a:ext cx="720080" cy="400110"/>
          </a:xfrm>
          <a:prstGeom prst="rect">
            <a:avLst/>
          </a:prstGeom>
          <a:noFill/>
        </p:spPr>
        <p:txBody>
          <a:bodyPr wrap="square" rtlCol="0">
            <a:spAutoFit/>
          </a:bodyPr>
          <a:lstStyle/>
          <a:p>
            <a:pPr algn="r"/>
            <a:fld id="{09F65D26-D536-4AEB-8D21-E5A5B7223C1A}" type="slidenum">
              <a:rPr lang="zh-TW" altLang="en-US" sz="2000" smtClean="0">
                <a:latin typeface="微軟正黑體" panose="020B0604030504040204" pitchFamily="34" charset="-120"/>
                <a:ea typeface="微軟正黑體" panose="020B0604030504040204" pitchFamily="34" charset="-120"/>
              </a:rPr>
              <a:pPr algn="r"/>
              <a:t>13</a:t>
            </a:fld>
            <a:endParaRPr lang="zh-TW" altLang="en-US" sz="2000" dirty="0">
              <a:latin typeface="微軟正黑體" panose="020B0604030504040204" pitchFamily="34" charset="-120"/>
              <a:ea typeface="微軟正黑體" panose="020B0604030504040204" pitchFamily="34" charset="-120"/>
            </a:endParaRPr>
          </a:p>
        </p:txBody>
      </p:sp>
      <p:cxnSp>
        <p:nvCxnSpPr>
          <p:cNvPr id="9" name="直線接點 8"/>
          <p:cNvCxnSpPr/>
          <p:nvPr/>
        </p:nvCxnSpPr>
        <p:spPr>
          <a:xfrm flipV="1">
            <a:off x="502440" y="1052735"/>
            <a:ext cx="8136000"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線接點 9"/>
          <p:cNvCxnSpPr/>
          <p:nvPr/>
        </p:nvCxnSpPr>
        <p:spPr>
          <a:xfrm flipV="1">
            <a:off x="467544" y="188640"/>
            <a:ext cx="8136000"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4290605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圖片 4"/>
          <p:cNvPicPr>
            <a:picLocks noChangeAspect="1"/>
          </p:cNvPicPr>
          <p:nvPr/>
        </p:nvPicPr>
        <p:blipFill rotWithShape="1">
          <a:blip r:embed="rId2" cstate="print"/>
          <a:srcRect t="8287" b="2528"/>
          <a:stretch/>
        </p:blipFill>
        <p:spPr>
          <a:xfrm>
            <a:off x="4636937" y="1196752"/>
            <a:ext cx="4255543" cy="5424935"/>
          </a:xfrm>
          <a:prstGeom prst="rect">
            <a:avLst/>
          </a:prstGeom>
        </p:spPr>
      </p:pic>
      <p:sp>
        <p:nvSpPr>
          <p:cNvPr id="6" name="矩形 5"/>
          <p:cNvSpPr/>
          <p:nvPr/>
        </p:nvSpPr>
        <p:spPr>
          <a:xfrm>
            <a:off x="323528" y="1412776"/>
            <a:ext cx="4348935" cy="4862870"/>
          </a:xfrm>
          <a:prstGeom prst="rect">
            <a:avLst/>
          </a:prstGeom>
        </p:spPr>
        <p:txBody>
          <a:bodyPr wrap="square">
            <a:spAutoFit/>
          </a:bodyPr>
          <a:lstStyle/>
          <a:p>
            <a:pPr indent="542925" algn="just">
              <a:spcBef>
                <a:spcPts val="600"/>
              </a:spcBef>
              <a:spcAft>
                <a:spcPts val="600"/>
              </a:spcAft>
            </a:pPr>
            <a:r>
              <a:rPr lang="en-US" altLang="zh-TW" sz="2000" dirty="0" smtClean="0">
                <a:latin typeface="微軟正黑體" pitchFamily="34" charset="-120"/>
                <a:ea typeface="微軟正黑體" pitchFamily="34" charset="-120"/>
              </a:rPr>
              <a:t>98</a:t>
            </a:r>
            <a:r>
              <a:rPr lang="zh-TW" altLang="zh-TW" sz="2000" dirty="0" smtClean="0">
                <a:latin typeface="微軟正黑體" pitchFamily="34" charset="-120"/>
                <a:ea typeface="微軟正黑體" pitchFamily="34" charset="-120"/>
              </a:rPr>
              <a:t>年莫</a:t>
            </a:r>
            <a:r>
              <a:rPr lang="zh-TW" altLang="zh-TW" sz="2000" dirty="0">
                <a:latin typeface="微軟正黑體" pitchFamily="34" charset="-120"/>
                <a:ea typeface="微軟正黑體" pitchFamily="34" charset="-120"/>
              </a:rPr>
              <a:t>拉克颱風</a:t>
            </a:r>
            <a:r>
              <a:rPr lang="zh-TW" altLang="zh-TW" sz="2000" dirty="0" smtClean="0">
                <a:latin typeface="微軟正黑體" pitchFamily="34" charset="-120"/>
                <a:ea typeface="微軟正黑體" pitchFamily="34" charset="-120"/>
              </a:rPr>
              <a:t>造成部分</a:t>
            </a:r>
            <a:r>
              <a:rPr lang="zh-TW" altLang="zh-TW" sz="2000" dirty="0">
                <a:latin typeface="微軟正黑體" pitchFamily="34" charset="-120"/>
                <a:ea typeface="微軟正黑體" pitchFamily="34" charset="-120"/>
              </a:rPr>
              <a:t>聯外道路、橋梁損壞</a:t>
            </a:r>
            <a:r>
              <a:rPr lang="zh-TW" altLang="zh-TW" sz="2000" dirty="0" smtClean="0">
                <a:latin typeface="微軟正黑體" pitchFamily="34" charset="-120"/>
                <a:ea typeface="微軟正黑體" pitchFamily="34" charset="-120"/>
              </a:rPr>
              <a:t>，</a:t>
            </a:r>
            <a:r>
              <a:rPr lang="zh-TW" altLang="en-US" sz="2000" dirty="0" smtClean="0">
                <a:latin typeface="微軟正黑體" pitchFamily="34" charset="-120"/>
                <a:ea typeface="微軟正黑體" pitchFamily="34" charset="-120"/>
              </a:rPr>
              <a:t>爰</a:t>
            </a:r>
            <a:r>
              <a:rPr lang="zh-TW" altLang="zh-TW" sz="2000" dirty="0" smtClean="0">
                <a:latin typeface="微軟正黑體" pitchFamily="34" charset="-120"/>
                <a:ea typeface="微軟正黑體" pitchFamily="34" charset="-120"/>
              </a:rPr>
              <a:t>辦理第二</a:t>
            </a:r>
            <a:r>
              <a:rPr lang="zh-TW" altLang="zh-TW" sz="2000" dirty="0">
                <a:latin typeface="微軟正黑體" pitchFamily="34" charset="-120"/>
                <a:ea typeface="微軟正黑體" pitchFamily="34" charset="-120"/>
              </a:rPr>
              <a:t>次</a:t>
            </a:r>
            <a:r>
              <a:rPr lang="zh-TW" altLang="zh-TW" sz="2000" dirty="0" smtClean="0">
                <a:latin typeface="微軟正黑體" pitchFamily="34" charset="-120"/>
                <a:ea typeface="微軟正黑體" pitchFamily="34" charset="-120"/>
              </a:rPr>
              <a:t>通盤</a:t>
            </a:r>
            <a:r>
              <a:rPr lang="zh-TW" altLang="en-US" sz="2000" dirty="0" smtClean="0">
                <a:latin typeface="微軟正黑體" pitchFamily="34" charset="-120"/>
                <a:ea typeface="微軟正黑體" pitchFamily="34" charset="-120"/>
              </a:rPr>
              <a:t>。</a:t>
            </a:r>
            <a:r>
              <a:rPr lang="zh-TW" altLang="zh-TW" sz="2000" dirty="0" smtClean="0">
                <a:latin typeface="微軟正黑體" pitchFamily="34" charset="-120"/>
                <a:ea typeface="微軟正黑體" pitchFamily="34" charset="-120"/>
              </a:rPr>
              <a:t>計畫</a:t>
            </a:r>
            <a:r>
              <a:rPr lang="zh-TW" altLang="en-US" sz="2000" dirty="0" smtClean="0">
                <a:latin typeface="微軟正黑體" pitchFamily="34" charset="-120"/>
                <a:ea typeface="微軟正黑體" pitchFamily="34" charset="-120"/>
              </a:rPr>
              <a:t>目標為</a:t>
            </a:r>
            <a:r>
              <a:rPr lang="zh-TW" altLang="zh-TW" sz="2000" dirty="0" smtClean="0">
                <a:solidFill>
                  <a:srgbClr val="FF0000"/>
                </a:solidFill>
                <a:latin typeface="微軟正黑體" pitchFamily="34" charset="-120"/>
                <a:ea typeface="微軟正黑體" pitchFamily="34" charset="-120"/>
              </a:rPr>
              <a:t>國土</a:t>
            </a:r>
            <a:r>
              <a:rPr lang="zh-TW" altLang="zh-TW" sz="2000" dirty="0">
                <a:solidFill>
                  <a:srgbClr val="FF0000"/>
                </a:solidFill>
                <a:latin typeface="微軟正黑體" pitchFamily="34" charset="-120"/>
                <a:ea typeface="微軟正黑體" pitchFamily="34" charset="-120"/>
              </a:rPr>
              <a:t>保安與復育理念、尊重原住民部落</a:t>
            </a:r>
            <a:r>
              <a:rPr lang="zh-TW" altLang="zh-TW" sz="2000" dirty="0" smtClean="0">
                <a:solidFill>
                  <a:srgbClr val="FF0000"/>
                </a:solidFill>
                <a:latin typeface="微軟正黑體" pitchFamily="34" charset="-120"/>
                <a:ea typeface="微軟正黑體" pitchFamily="34" charset="-120"/>
              </a:rPr>
              <a:t>文化</a:t>
            </a:r>
            <a:r>
              <a:rPr lang="zh-TW" altLang="en-US" sz="2000" dirty="0" smtClean="0">
                <a:latin typeface="微軟正黑體" pitchFamily="34" charset="-120"/>
                <a:ea typeface="微軟正黑體" pitchFamily="34" charset="-120"/>
              </a:rPr>
              <a:t>及依實際需求</a:t>
            </a:r>
            <a:r>
              <a:rPr lang="zh-TW" altLang="zh-TW" sz="2000" dirty="0" smtClean="0">
                <a:latin typeface="微軟正黑體" pitchFamily="34" charset="-120"/>
                <a:ea typeface="微軟正黑體" pitchFamily="34" charset="-120"/>
              </a:rPr>
              <a:t>檢討</a:t>
            </a:r>
            <a:r>
              <a:rPr lang="zh-TW" altLang="zh-TW" sz="2000" dirty="0">
                <a:latin typeface="微軟正黑體" pitchFamily="34" charset="-120"/>
                <a:ea typeface="微軟正黑體" pitchFamily="34" charset="-120"/>
              </a:rPr>
              <a:t>土地使用分區及</a:t>
            </a:r>
            <a:r>
              <a:rPr lang="zh-TW" altLang="zh-TW" sz="2000" dirty="0" smtClean="0">
                <a:latin typeface="微軟正黑體" pitchFamily="34" charset="-120"/>
                <a:ea typeface="微軟正黑體" pitchFamily="34" charset="-120"/>
              </a:rPr>
              <a:t>公共設施</a:t>
            </a:r>
            <a:r>
              <a:rPr lang="zh-TW" altLang="en-US" sz="2000" dirty="0" smtClean="0">
                <a:latin typeface="微軟正黑體" pitchFamily="34" charset="-120"/>
                <a:ea typeface="微軟正黑體" pitchFamily="34" charset="-120"/>
              </a:rPr>
              <a:t>，以維護</a:t>
            </a:r>
            <a:r>
              <a:rPr lang="zh-TW" altLang="zh-TW" sz="2000" dirty="0" smtClean="0">
                <a:latin typeface="微軟正黑體" pitchFamily="34" charset="-120"/>
                <a:ea typeface="微軟正黑體" pitchFamily="34" charset="-120"/>
              </a:rPr>
              <a:t>阿里山</a:t>
            </a:r>
            <a:r>
              <a:rPr lang="zh-TW" altLang="zh-TW" sz="2000" dirty="0">
                <a:latin typeface="微軟正黑體" pitchFamily="34" charset="-120"/>
                <a:ea typeface="微軟正黑體" pitchFamily="34" charset="-120"/>
              </a:rPr>
              <a:t>鄒族自然生態與歷史文化</a:t>
            </a:r>
            <a:r>
              <a:rPr lang="zh-TW" altLang="zh-TW" sz="2000" dirty="0" smtClean="0">
                <a:latin typeface="微軟正黑體" pitchFamily="34" charset="-120"/>
                <a:ea typeface="微軟正黑體" pitchFamily="34" charset="-120"/>
              </a:rPr>
              <a:t>。</a:t>
            </a:r>
            <a:endParaRPr lang="en-US" altLang="zh-TW" sz="2000" dirty="0" smtClean="0">
              <a:latin typeface="微軟正黑體" pitchFamily="34" charset="-120"/>
              <a:ea typeface="微軟正黑體" pitchFamily="34" charset="-120"/>
            </a:endParaRPr>
          </a:p>
          <a:p>
            <a:pPr indent="542925" algn="just">
              <a:spcBef>
                <a:spcPts val="600"/>
              </a:spcBef>
              <a:spcAft>
                <a:spcPts val="600"/>
              </a:spcAft>
            </a:pPr>
            <a:r>
              <a:rPr lang="zh-TW" altLang="en-US" sz="2000" dirty="0" smtClean="0">
                <a:latin typeface="微軟正黑體" pitchFamily="34" charset="-120"/>
                <a:ea typeface="微軟正黑體" pitchFamily="34" charset="-120"/>
              </a:rPr>
              <a:t>該</a:t>
            </a:r>
            <a:r>
              <a:rPr lang="zh-TW" altLang="en-US" sz="2000" dirty="0">
                <a:latin typeface="微軟正黑體" pitchFamily="34" charset="-120"/>
                <a:ea typeface="微軟正黑體" pitchFamily="34" charset="-120"/>
              </a:rPr>
              <a:t>案經本部都市計畫委員會</a:t>
            </a:r>
            <a:r>
              <a:rPr lang="en-US" altLang="zh-TW" sz="2000" dirty="0">
                <a:latin typeface="微軟正黑體" pitchFamily="34" charset="-120"/>
                <a:ea typeface="微軟正黑體" pitchFamily="34" charset="-120"/>
              </a:rPr>
              <a:t>105</a:t>
            </a:r>
            <a:r>
              <a:rPr lang="zh-TW" altLang="en-US" sz="2000" dirty="0">
                <a:latin typeface="微軟正黑體" pitchFamily="34" charset="-120"/>
                <a:ea typeface="微軟正黑體" pitchFamily="34" charset="-120"/>
              </a:rPr>
              <a:t>年</a:t>
            </a:r>
            <a:r>
              <a:rPr lang="en-US" altLang="zh-TW" sz="2000" dirty="0">
                <a:latin typeface="微軟正黑體" pitchFamily="34" charset="-120"/>
                <a:ea typeface="微軟正黑體" pitchFamily="34" charset="-120"/>
              </a:rPr>
              <a:t>10</a:t>
            </a:r>
            <a:r>
              <a:rPr lang="zh-TW" altLang="en-US" sz="2000" dirty="0">
                <a:latin typeface="微軟正黑體" pitchFamily="34" charset="-120"/>
                <a:ea typeface="微軟正黑體" pitchFamily="34" charset="-120"/>
              </a:rPr>
              <a:t>月</a:t>
            </a:r>
            <a:r>
              <a:rPr lang="en-US" altLang="zh-TW" sz="2000" dirty="0">
                <a:latin typeface="微軟正黑體" pitchFamily="34" charset="-120"/>
                <a:ea typeface="微軟正黑體" pitchFamily="34" charset="-120"/>
              </a:rPr>
              <a:t>18</a:t>
            </a:r>
            <a:r>
              <a:rPr lang="zh-TW" altLang="en-US" sz="2000" dirty="0">
                <a:latin typeface="微軟正黑體" pitchFamily="34" charset="-120"/>
                <a:ea typeface="微軟正黑體" pitchFamily="34" charset="-120"/>
              </a:rPr>
              <a:t>日第</a:t>
            </a:r>
            <a:r>
              <a:rPr lang="en-US" altLang="zh-TW" sz="2000" dirty="0">
                <a:latin typeface="微軟正黑體" pitchFamily="34" charset="-120"/>
                <a:ea typeface="微軟正黑體" pitchFamily="34" charset="-120"/>
              </a:rPr>
              <a:t>884</a:t>
            </a:r>
            <a:r>
              <a:rPr lang="zh-TW" altLang="en-US" sz="2000" dirty="0">
                <a:latin typeface="微軟正黑體" pitchFamily="34" charset="-120"/>
                <a:ea typeface="微軟正黑體" pitchFamily="34" charset="-120"/>
              </a:rPr>
              <a:t>次會議審議完竣</a:t>
            </a:r>
            <a:r>
              <a:rPr lang="zh-TW" altLang="en-US" sz="2000" dirty="0" smtClean="0">
                <a:latin typeface="微軟正黑體" pitchFamily="34" charset="-120"/>
                <a:ea typeface="微軟正黑體" pitchFamily="34" charset="-120"/>
              </a:rPr>
              <a:t>，原轉會第</a:t>
            </a:r>
            <a:r>
              <a:rPr lang="en-US" altLang="zh-TW" sz="2000" dirty="0" smtClean="0">
                <a:latin typeface="微軟正黑體" pitchFamily="34" charset="-120"/>
                <a:ea typeface="微軟正黑體" pitchFamily="34" charset="-120"/>
              </a:rPr>
              <a:t>4</a:t>
            </a:r>
            <a:r>
              <a:rPr lang="zh-TW" altLang="en-US" sz="2000" dirty="0" smtClean="0">
                <a:latin typeface="微軟正黑體" pitchFamily="34" charset="-120"/>
                <a:ea typeface="微軟正黑體" pitchFamily="34" charset="-120"/>
              </a:rPr>
              <a:t>次委員會議鄒族提案建議廢止都市計畫，嘉義縣政府依</a:t>
            </a:r>
            <a:r>
              <a:rPr lang="zh-TW" altLang="en-US" sz="2000" dirty="0">
                <a:latin typeface="微軟正黑體" pitchFamily="34" charset="-120"/>
                <a:ea typeface="微軟正黑體" pitchFamily="34" charset="-120"/>
              </a:rPr>
              <a:t>會議</a:t>
            </a:r>
            <a:r>
              <a:rPr lang="zh-TW" altLang="en-US" sz="2000" dirty="0" smtClean="0">
                <a:latin typeface="微軟正黑體" pitchFamily="34" charset="-120"/>
                <a:ea typeface="微軟正黑體" pitchFamily="34" charset="-120"/>
              </a:rPr>
              <a:t>決議補</a:t>
            </a:r>
            <a:r>
              <a:rPr lang="zh-TW" altLang="en-US" sz="2000" dirty="0">
                <a:latin typeface="微軟正黑體" pitchFamily="34" charset="-120"/>
                <a:ea typeface="微軟正黑體" pitchFamily="34" charset="-120"/>
              </a:rPr>
              <a:t>辧公開展覽</a:t>
            </a:r>
            <a:r>
              <a:rPr lang="zh-TW" altLang="en-US" sz="2000" dirty="0" smtClean="0">
                <a:latin typeface="微軟正黑體" pitchFamily="34" charset="-120"/>
                <a:ea typeface="微軟正黑體" pitchFamily="34" charset="-120"/>
              </a:rPr>
              <a:t>，經提本部</a:t>
            </a:r>
            <a:r>
              <a:rPr lang="en-US" altLang="zh-TW" sz="2000" dirty="0" smtClean="0">
                <a:latin typeface="微軟正黑體" pitchFamily="34" charset="-120"/>
                <a:ea typeface="微軟正黑體" pitchFamily="34" charset="-120"/>
              </a:rPr>
              <a:t>931</a:t>
            </a:r>
            <a:r>
              <a:rPr lang="zh-TW" altLang="en-US" sz="2000" dirty="0" smtClean="0">
                <a:latin typeface="微軟正黑體" pitchFamily="34" charset="-120"/>
                <a:ea typeface="微軟正黑體" pitchFamily="34" charset="-120"/>
              </a:rPr>
              <a:t>次都委會併提會審議，</a:t>
            </a:r>
            <a:r>
              <a:rPr lang="zh-TW" altLang="en-US" sz="2000" dirty="0" smtClean="0">
                <a:solidFill>
                  <a:srgbClr val="FF0000"/>
                </a:solidFill>
                <a:latin typeface="微軟正黑體" pitchFamily="34" charset="-120"/>
                <a:ea typeface="微軟正黑體" pitchFamily="34" charset="-120"/>
              </a:rPr>
              <a:t>因無撤銷都市計畫案之規定故仍維持都市土地管制</a:t>
            </a:r>
            <a:r>
              <a:rPr lang="zh-TW" altLang="en-US" sz="2000" dirty="0" smtClean="0">
                <a:latin typeface="微軟正黑體" pitchFamily="34" charset="-120"/>
                <a:ea typeface="微軟正黑體" pitchFamily="34" charset="-120"/>
              </a:rPr>
              <a:t>，經本部核定後，由</a:t>
            </a:r>
            <a:r>
              <a:rPr lang="zh-TW" altLang="en-US" sz="2000" dirty="0" smtClean="0">
                <a:solidFill>
                  <a:srgbClr val="FF0000"/>
                </a:solidFill>
                <a:latin typeface="微軟正黑體" pitchFamily="34" charset="-120"/>
                <a:ea typeface="微軟正黑體" pitchFamily="34" charset="-120"/>
              </a:rPr>
              <a:t>嘉義縣政府</a:t>
            </a:r>
            <a:r>
              <a:rPr lang="en-US" altLang="zh-TW" sz="2000" dirty="0" smtClean="0">
                <a:solidFill>
                  <a:srgbClr val="FF0000"/>
                </a:solidFill>
                <a:latin typeface="微軟正黑體" pitchFamily="34" charset="-120"/>
                <a:ea typeface="微軟正黑體" pitchFamily="34" charset="-120"/>
              </a:rPr>
              <a:t>107</a:t>
            </a:r>
            <a:r>
              <a:rPr lang="zh-TW" altLang="en-US" sz="2000" dirty="0" smtClean="0">
                <a:solidFill>
                  <a:srgbClr val="FF0000"/>
                </a:solidFill>
                <a:latin typeface="微軟正黑體" pitchFamily="34" charset="-120"/>
                <a:ea typeface="微軟正黑體" pitchFamily="34" charset="-120"/>
              </a:rPr>
              <a:t>年</a:t>
            </a:r>
            <a:r>
              <a:rPr lang="en-US" altLang="zh-TW" sz="2000" dirty="0" smtClean="0">
                <a:solidFill>
                  <a:srgbClr val="FF0000"/>
                </a:solidFill>
                <a:latin typeface="微軟正黑體" pitchFamily="34" charset="-120"/>
                <a:ea typeface="微軟正黑體" pitchFamily="34" charset="-120"/>
              </a:rPr>
              <a:t>12</a:t>
            </a:r>
            <a:r>
              <a:rPr lang="zh-TW" altLang="en-US" sz="2000" dirty="0" smtClean="0">
                <a:solidFill>
                  <a:srgbClr val="FF0000"/>
                </a:solidFill>
                <a:latin typeface="微軟正黑體" pitchFamily="34" charset="-120"/>
                <a:ea typeface="微軟正黑體" pitchFamily="34" charset="-120"/>
              </a:rPr>
              <a:t>月</a:t>
            </a:r>
            <a:r>
              <a:rPr lang="en-US" altLang="zh-TW" sz="2000" dirty="0" smtClean="0">
                <a:solidFill>
                  <a:srgbClr val="FF0000"/>
                </a:solidFill>
                <a:latin typeface="微軟正黑體" pitchFamily="34" charset="-120"/>
                <a:ea typeface="微軟正黑體" pitchFamily="34" charset="-120"/>
              </a:rPr>
              <a:t>27</a:t>
            </a:r>
            <a:r>
              <a:rPr lang="zh-TW" altLang="en-US" sz="2000" dirty="0" smtClean="0">
                <a:solidFill>
                  <a:srgbClr val="FF0000"/>
                </a:solidFill>
                <a:latin typeface="微軟正黑體" pitchFamily="34" charset="-120"/>
                <a:ea typeface="微軟正黑體" pitchFamily="34" charset="-120"/>
              </a:rPr>
              <a:t>日發布實施</a:t>
            </a:r>
            <a:r>
              <a:rPr lang="zh-TW" altLang="en-US" sz="2000" dirty="0" smtClean="0">
                <a:latin typeface="微軟正黑體" pitchFamily="34" charset="-120"/>
                <a:ea typeface="微軟正黑體" pitchFamily="34" charset="-120"/>
              </a:rPr>
              <a:t>。</a:t>
            </a:r>
            <a:endParaRPr lang="en-US" altLang="zh-TW" sz="2000" dirty="0">
              <a:latin typeface="微軟正黑體" pitchFamily="34" charset="-120"/>
              <a:ea typeface="微軟正黑體" pitchFamily="34" charset="-120"/>
            </a:endParaRPr>
          </a:p>
        </p:txBody>
      </p:sp>
      <p:sp>
        <p:nvSpPr>
          <p:cNvPr id="8" name="矩形 7"/>
          <p:cNvSpPr/>
          <p:nvPr/>
        </p:nvSpPr>
        <p:spPr>
          <a:xfrm>
            <a:off x="4636745" y="6566197"/>
            <a:ext cx="3031599" cy="246221"/>
          </a:xfrm>
          <a:prstGeom prst="rect">
            <a:avLst/>
          </a:prstGeom>
        </p:spPr>
        <p:txBody>
          <a:bodyPr wrap="none">
            <a:spAutoFit/>
          </a:bodyPr>
          <a:lstStyle/>
          <a:p>
            <a:r>
              <a:rPr lang="zh-TW" altLang="en-US" sz="1000" dirty="0" smtClean="0">
                <a:latin typeface="微軟正黑體" panose="020B0604030504040204" pitchFamily="34" charset="-120"/>
                <a:ea typeface="微軟正黑體" panose="020B0604030504040204" pitchFamily="34" charset="-120"/>
              </a:rPr>
              <a:t>資料來源：變更</a:t>
            </a:r>
            <a:r>
              <a:rPr lang="zh-TW" altLang="en-US" sz="1000" dirty="0">
                <a:latin typeface="微軟正黑體" panose="020B0604030504040204" pitchFamily="34" charset="-120"/>
                <a:ea typeface="微軟正黑體" panose="020B0604030504040204" pitchFamily="34" charset="-120"/>
              </a:rPr>
              <a:t>阿里山(達邦地區)都市計畫(二通)書</a:t>
            </a:r>
          </a:p>
        </p:txBody>
      </p:sp>
      <p:sp>
        <p:nvSpPr>
          <p:cNvPr id="9" name="文字方塊 8"/>
          <p:cNvSpPr txBox="1"/>
          <p:nvPr/>
        </p:nvSpPr>
        <p:spPr>
          <a:xfrm>
            <a:off x="8172400" y="6309320"/>
            <a:ext cx="720080" cy="400110"/>
          </a:xfrm>
          <a:prstGeom prst="rect">
            <a:avLst/>
          </a:prstGeom>
          <a:noFill/>
        </p:spPr>
        <p:txBody>
          <a:bodyPr wrap="square" rtlCol="0">
            <a:spAutoFit/>
          </a:bodyPr>
          <a:lstStyle/>
          <a:p>
            <a:pPr algn="r"/>
            <a:fld id="{09F65D26-D536-4AEB-8D21-E5A5B7223C1A}" type="slidenum">
              <a:rPr lang="zh-TW" altLang="en-US" sz="2000" smtClean="0">
                <a:latin typeface="微軟正黑體" panose="020B0604030504040204" pitchFamily="34" charset="-120"/>
                <a:ea typeface="微軟正黑體" panose="020B0604030504040204" pitchFamily="34" charset="-120"/>
              </a:rPr>
              <a:pPr algn="r"/>
              <a:t>14</a:t>
            </a:fld>
            <a:endParaRPr lang="zh-TW" altLang="en-US" sz="2000" dirty="0">
              <a:latin typeface="微軟正黑體" panose="020B0604030504040204" pitchFamily="34" charset="-120"/>
              <a:ea typeface="微軟正黑體" panose="020B0604030504040204" pitchFamily="34" charset="-120"/>
            </a:endParaRPr>
          </a:p>
        </p:txBody>
      </p:sp>
      <p:cxnSp>
        <p:nvCxnSpPr>
          <p:cNvPr id="7" name="直線接點 6"/>
          <p:cNvCxnSpPr/>
          <p:nvPr/>
        </p:nvCxnSpPr>
        <p:spPr>
          <a:xfrm flipV="1">
            <a:off x="502440" y="1052735"/>
            <a:ext cx="8136000"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線接點 9"/>
          <p:cNvCxnSpPr/>
          <p:nvPr/>
        </p:nvCxnSpPr>
        <p:spPr>
          <a:xfrm flipV="1">
            <a:off x="467544" y="188640"/>
            <a:ext cx="8136000"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1207368" y="332656"/>
            <a:ext cx="6750566" cy="584775"/>
          </a:xfrm>
          <a:prstGeom prst="rect">
            <a:avLst/>
          </a:prstGeom>
        </p:spPr>
        <p:txBody>
          <a:bodyPr wrap="none">
            <a:spAutoFit/>
          </a:bodyPr>
          <a:lstStyle/>
          <a:p>
            <a:pPr marL="957263" indent="-957263" algn="just">
              <a:spcBef>
                <a:spcPts val="600"/>
              </a:spcBef>
              <a:spcAft>
                <a:spcPts val="600"/>
              </a:spcAft>
            </a:pPr>
            <a:r>
              <a:rPr lang="zh-TW" altLang="en-US" sz="3200" b="1" dirty="0" smtClean="0">
                <a:latin typeface="微軟正黑體" pitchFamily="34" charset="-120"/>
                <a:ea typeface="微軟正黑體" pitchFamily="34" charset="-120"/>
              </a:rPr>
              <a:t>（二）配合莫拉克風災重建專案檢討</a:t>
            </a:r>
            <a:endParaRPr lang="en-US" altLang="zh-TW" sz="3200" b="1" dirty="0" smtClean="0">
              <a:latin typeface="微軟正黑體" pitchFamily="34" charset="-120"/>
              <a:ea typeface="微軟正黑體" pitchFamily="34" charset="-120"/>
            </a:endParaRPr>
          </a:p>
        </p:txBody>
      </p:sp>
    </p:spTree>
    <p:extLst>
      <p:ext uri="{BB962C8B-B14F-4D97-AF65-F5344CB8AC3E}">
        <p14:creationId xmlns="" xmlns:p14="http://schemas.microsoft.com/office/powerpoint/2010/main" val="20884889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23528" y="336133"/>
            <a:ext cx="8496944" cy="5078313"/>
          </a:xfrm>
          <a:prstGeom prst="rect">
            <a:avLst/>
          </a:prstGeom>
        </p:spPr>
        <p:txBody>
          <a:bodyPr wrap="square">
            <a:spAutoFit/>
          </a:bodyPr>
          <a:lstStyle/>
          <a:p>
            <a:pPr marL="893763" indent="-893763" algn="just">
              <a:spcAft>
                <a:spcPts val="1200"/>
              </a:spcAft>
            </a:pPr>
            <a:r>
              <a:rPr lang="zh-TW" altLang="en-US" sz="2400" b="1" dirty="0" smtClean="0">
                <a:latin typeface="微軟正黑體" pitchFamily="34" charset="-120"/>
                <a:ea typeface="微軟正黑體" pitchFamily="34" charset="-120"/>
              </a:rPr>
              <a:t>（三）</a:t>
            </a:r>
            <a:r>
              <a:rPr lang="zh-TW" altLang="zh-TW" sz="2400" b="1" dirty="0" smtClean="0">
                <a:latin typeface="微軟正黑體" pitchFamily="34" charset="-120"/>
                <a:ea typeface="微軟正黑體" pitchFamily="34" charset="-120"/>
              </a:rPr>
              <a:t>有關委員提案說明提及，未曾尊重鄒族或邀請二大社尊者與會及歷次會議中更無原住民主管機關</a:t>
            </a:r>
            <a:r>
              <a:rPr lang="en-US" altLang="zh-TW" sz="2400" b="1" dirty="0" smtClean="0">
                <a:latin typeface="微軟正黑體" pitchFamily="34" charset="-120"/>
                <a:ea typeface="微軟正黑體" pitchFamily="34" charset="-120"/>
              </a:rPr>
              <a:t>(</a:t>
            </a:r>
            <a:r>
              <a:rPr lang="zh-TW" altLang="zh-TW" sz="2400" b="1" dirty="0" smtClean="0">
                <a:latin typeface="微軟正黑體" pitchFamily="34" charset="-120"/>
                <a:ea typeface="微軟正黑體" pitchFamily="34" charset="-120"/>
              </a:rPr>
              <a:t>原民會</a:t>
            </a:r>
            <a:r>
              <a:rPr lang="en-US" altLang="zh-TW" sz="2400" b="1" dirty="0" smtClean="0">
                <a:latin typeface="微軟正黑體" pitchFamily="34" charset="-120"/>
                <a:ea typeface="微軟正黑體" pitchFamily="34" charset="-120"/>
              </a:rPr>
              <a:t>)</a:t>
            </a:r>
            <a:r>
              <a:rPr lang="zh-TW" altLang="zh-TW" sz="2400" b="1" dirty="0" smtClean="0">
                <a:latin typeface="微軟正黑體" pitchFamily="34" charset="-120"/>
                <a:ea typeface="微軟正黑體" pitchFamily="34" charset="-120"/>
              </a:rPr>
              <a:t>代表之參與</a:t>
            </a:r>
            <a:r>
              <a:rPr lang="zh-TW" altLang="en-US" sz="2400" b="1" dirty="0" smtClean="0">
                <a:latin typeface="微軟正黑體" pitchFamily="34" charset="-120"/>
                <a:ea typeface="微軟正黑體" pitchFamily="34" charset="-120"/>
              </a:rPr>
              <a:t>及建請「廢止」關於阿里山</a:t>
            </a:r>
            <a:r>
              <a:rPr lang="en-US" altLang="zh-TW" sz="2400" b="1" dirty="0" smtClean="0">
                <a:latin typeface="微軟正黑體" pitchFamily="34" charset="-120"/>
                <a:ea typeface="微軟正黑體" pitchFamily="34" charset="-120"/>
              </a:rPr>
              <a:t>(</a:t>
            </a:r>
            <a:r>
              <a:rPr lang="zh-TW" altLang="en-US" sz="2400" b="1" dirty="0" smtClean="0">
                <a:latin typeface="微軟正黑體" pitchFamily="34" charset="-120"/>
                <a:ea typeface="微軟正黑體" pitchFamily="34" charset="-120"/>
              </a:rPr>
              <a:t>達邦地區</a:t>
            </a:r>
            <a:r>
              <a:rPr lang="en-US" altLang="zh-TW" sz="2400" b="1" dirty="0" smtClean="0">
                <a:latin typeface="微軟正黑體" pitchFamily="34" charset="-120"/>
                <a:ea typeface="微軟正黑體" pitchFamily="34" charset="-120"/>
              </a:rPr>
              <a:t>)</a:t>
            </a:r>
            <a:r>
              <a:rPr lang="zh-TW" altLang="en-US" sz="2400" b="1" dirty="0" smtClean="0">
                <a:latin typeface="微軟正黑體" pitchFamily="34" charset="-120"/>
                <a:ea typeface="微軟正黑體" pitchFamily="34" charset="-120"/>
              </a:rPr>
              <a:t>都市計畫案</a:t>
            </a:r>
            <a:r>
              <a:rPr lang="en-US" altLang="zh-TW" sz="2400" b="1" dirty="0" smtClean="0">
                <a:latin typeface="微軟正黑體" pitchFamily="34" charset="-120"/>
                <a:ea typeface="微軟正黑體" pitchFamily="34" charset="-120"/>
              </a:rPr>
              <a:t>1</a:t>
            </a:r>
            <a:r>
              <a:rPr lang="zh-TW" altLang="zh-TW" sz="2400" b="1" dirty="0" smtClean="0">
                <a:latin typeface="微軟正黑體" pitchFamily="34" charset="-120"/>
                <a:ea typeface="微軟正黑體" pitchFamily="34" charset="-120"/>
              </a:rPr>
              <a:t>節</a:t>
            </a:r>
            <a:endParaRPr lang="en-US" altLang="zh-TW" sz="2400" b="1" dirty="0">
              <a:latin typeface="微軟正黑體" pitchFamily="34" charset="-120"/>
              <a:ea typeface="微軟正黑體" pitchFamily="34" charset="-120"/>
            </a:endParaRPr>
          </a:p>
          <a:p>
            <a:pPr marL="452438" indent="-452438">
              <a:spcAft>
                <a:spcPts val="1200"/>
              </a:spcAft>
              <a:buFont typeface="+mj-lt"/>
              <a:buAutoNum type="arabicPeriod"/>
            </a:pPr>
            <a:r>
              <a:rPr lang="zh-TW" altLang="en-US" sz="2200" dirty="0" smtClean="0">
                <a:latin typeface="微軟正黑體" pitchFamily="34" charset="-120"/>
                <a:ea typeface="微軟正黑體" pitchFamily="34" charset="-120"/>
              </a:rPr>
              <a:t>辦理都市計畫通盤檢討，</a:t>
            </a:r>
            <a:r>
              <a:rPr lang="zh-TW" altLang="zh-TW" sz="2200" dirty="0" smtClean="0">
                <a:latin typeface="微軟正黑體" pitchFamily="34" charset="-120"/>
                <a:ea typeface="微軟正黑體" pitchFamily="34" charset="-120"/>
              </a:rPr>
              <a:t>依規通知</a:t>
            </a:r>
            <a:r>
              <a:rPr lang="zh-TW" altLang="zh-TW" sz="2200" dirty="0">
                <a:latin typeface="微軟正黑體" pitchFamily="34" charset="-120"/>
                <a:ea typeface="微軟正黑體" pitchFamily="34" charset="-120"/>
              </a:rPr>
              <a:t>涉及變更土地使用分區及變更為公共設施用地之土地所有權人</a:t>
            </a:r>
            <a:r>
              <a:rPr lang="zh-TW" altLang="zh-TW" sz="2200" dirty="0" smtClean="0">
                <a:latin typeface="微軟正黑體" pitchFamily="34" charset="-120"/>
                <a:ea typeface="微軟正黑體" pitchFamily="34" charset="-120"/>
              </a:rPr>
              <a:t>，</a:t>
            </a:r>
            <a:r>
              <a:rPr lang="zh-TW" altLang="zh-TW" sz="2200" dirty="0" smtClean="0">
                <a:solidFill>
                  <a:srgbClr val="FF0000"/>
                </a:solidFill>
                <a:latin typeface="微軟正黑體" pitchFamily="34" charset="-120"/>
                <a:ea typeface="微軟正黑體" pitchFamily="34" charset="-120"/>
              </a:rPr>
              <a:t>製</a:t>
            </a:r>
            <a:r>
              <a:rPr lang="zh-TW" altLang="zh-TW" sz="2200" dirty="0">
                <a:solidFill>
                  <a:srgbClr val="FF0000"/>
                </a:solidFill>
                <a:latin typeface="微軟正黑體" pitchFamily="34" charset="-120"/>
                <a:ea typeface="微軟正黑體" pitchFamily="34" charset="-120"/>
              </a:rPr>
              <a:t>有傳單</a:t>
            </a:r>
            <a:r>
              <a:rPr lang="zh-TW" altLang="zh-TW" sz="2200" dirty="0">
                <a:latin typeface="微軟正黑體" pitchFamily="34" charset="-120"/>
                <a:ea typeface="微軟正黑體" pitchFamily="34" charset="-120"/>
              </a:rPr>
              <a:t>由公所交里長分送居民以為土地所有權人原有權益及參與都市計畫</a:t>
            </a:r>
            <a:r>
              <a:rPr lang="zh-TW" altLang="zh-TW" sz="2200" dirty="0">
                <a:solidFill>
                  <a:srgbClr val="FF0000"/>
                </a:solidFill>
                <a:latin typeface="微軟正黑體" pitchFamily="34" charset="-120"/>
                <a:ea typeface="微軟正黑體" pitchFamily="34" charset="-120"/>
              </a:rPr>
              <a:t>公開</a:t>
            </a:r>
            <a:r>
              <a:rPr lang="zh-TW" altLang="zh-TW" sz="2200" dirty="0" smtClean="0">
                <a:solidFill>
                  <a:srgbClr val="FF0000"/>
                </a:solidFill>
                <a:latin typeface="微軟正黑體" pitchFamily="34" charset="-120"/>
                <a:ea typeface="微軟正黑體" pitchFamily="34" charset="-120"/>
              </a:rPr>
              <a:t>展覽</a:t>
            </a:r>
            <a:r>
              <a:rPr lang="zh-TW" altLang="en-US" sz="2200" dirty="0" smtClean="0">
                <a:solidFill>
                  <a:srgbClr val="FF0000"/>
                </a:solidFill>
                <a:latin typeface="微軟正黑體" pitchFamily="34" charset="-120"/>
                <a:ea typeface="微軟正黑體" pitchFamily="34" charset="-120"/>
              </a:rPr>
              <a:t>及舉辦說明會</a:t>
            </a:r>
            <a:r>
              <a:rPr lang="zh-TW" altLang="zh-TW" sz="2200" dirty="0" smtClean="0">
                <a:latin typeface="微軟正黑體" pitchFamily="34" charset="-120"/>
                <a:ea typeface="微軟正黑體" pitchFamily="34" charset="-120"/>
              </a:rPr>
              <a:t>。</a:t>
            </a:r>
            <a:r>
              <a:rPr lang="zh-TW" altLang="en-US" sz="2200" dirty="0" smtClean="0">
                <a:solidFill>
                  <a:srgbClr val="FF0000"/>
                </a:solidFill>
                <a:latin typeface="微軟正黑體" pitchFamily="34" charset="-120"/>
                <a:ea typeface="微軟正黑體" pitchFamily="34" charset="-120"/>
              </a:rPr>
              <a:t>任何人皆可提出建議案</a:t>
            </a:r>
            <a:r>
              <a:rPr lang="zh-TW" altLang="en-US" sz="2200" dirty="0" smtClean="0">
                <a:latin typeface="微軟正黑體" pitchFamily="34" charset="-120"/>
                <a:ea typeface="微軟正黑體" pitchFamily="34" charset="-120"/>
              </a:rPr>
              <a:t>供審議委員審議。</a:t>
            </a:r>
            <a:endParaRPr lang="en-US" altLang="zh-TW" sz="2200" dirty="0" smtClean="0">
              <a:latin typeface="微軟正黑體" pitchFamily="34" charset="-120"/>
              <a:ea typeface="微軟正黑體" pitchFamily="34" charset="-120"/>
            </a:endParaRPr>
          </a:p>
          <a:p>
            <a:pPr marL="452438" indent="-452438">
              <a:spcAft>
                <a:spcPts val="1200"/>
              </a:spcAft>
              <a:buFont typeface="+mj-lt"/>
              <a:buAutoNum type="arabicPeriod"/>
            </a:pPr>
            <a:r>
              <a:rPr lang="zh-TW" altLang="zh-TW" sz="2200" dirty="0" smtClean="0">
                <a:latin typeface="微軟正黑體" pitchFamily="34" charset="-120"/>
                <a:ea typeface="微軟正黑體" pitchFamily="34" charset="-120"/>
              </a:rPr>
              <a:t>都市計畫依</a:t>
            </a:r>
            <a:r>
              <a:rPr lang="zh-TW" altLang="zh-TW" sz="2200" dirty="0">
                <a:latin typeface="微軟正黑體" pitchFamily="34" charset="-120"/>
                <a:ea typeface="微軟正黑體" pitchFamily="34" charset="-120"/>
              </a:rPr>
              <a:t>都市計畫法所定之要件及程序，並經各級都市計畫委員會審議後，始得發布實施</a:t>
            </a:r>
            <a:r>
              <a:rPr lang="zh-TW" altLang="zh-TW" sz="2200" dirty="0" smtClean="0">
                <a:latin typeface="微軟正黑體" pitchFamily="34" charset="-120"/>
                <a:ea typeface="微軟正黑體" pitchFamily="34" charset="-120"/>
              </a:rPr>
              <a:t>，</a:t>
            </a:r>
            <a:r>
              <a:rPr lang="zh-TW" altLang="zh-TW" sz="2200" dirty="0" smtClean="0">
                <a:solidFill>
                  <a:srgbClr val="FF0000"/>
                </a:solidFill>
                <a:latin typeface="微軟正黑體" pitchFamily="34" charset="-120"/>
                <a:ea typeface="微軟正黑體" pitchFamily="34" charset="-120"/>
              </a:rPr>
              <a:t>現行</a:t>
            </a:r>
            <a:r>
              <a:rPr lang="zh-TW" altLang="zh-TW" sz="2200" dirty="0">
                <a:solidFill>
                  <a:srgbClr val="FF0000"/>
                </a:solidFill>
                <a:latin typeface="微軟正黑體" pitchFamily="34" charset="-120"/>
                <a:ea typeface="微軟正黑體" pitchFamily="34" charset="-120"/>
              </a:rPr>
              <a:t>都市計畫法並無有關都市計畫撤銷之</a:t>
            </a:r>
            <a:r>
              <a:rPr lang="zh-TW" altLang="zh-TW" sz="2200" dirty="0" smtClean="0">
                <a:solidFill>
                  <a:srgbClr val="FF0000"/>
                </a:solidFill>
                <a:latin typeface="微軟正黑體" pitchFamily="34" charset="-120"/>
                <a:ea typeface="微軟正黑體" pitchFamily="34" charset="-120"/>
              </a:rPr>
              <a:t>規定</a:t>
            </a:r>
            <a:r>
              <a:rPr lang="zh-TW" altLang="en-US" sz="2200" dirty="0" smtClean="0">
                <a:latin typeface="微軟正黑體" pitchFamily="34" charset="-120"/>
                <a:ea typeface="微軟正黑體" pitchFamily="34" charset="-120"/>
              </a:rPr>
              <a:t>。</a:t>
            </a:r>
            <a:endParaRPr lang="en-US" altLang="zh-TW" sz="2200" dirty="0" smtClean="0">
              <a:latin typeface="微軟正黑體" pitchFamily="34" charset="-120"/>
              <a:ea typeface="微軟正黑體" pitchFamily="34" charset="-120"/>
            </a:endParaRPr>
          </a:p>
          <a:p>
            <a:pPr marL="452438" indent="-452438">
              <a:spcAft>
                <a:spcPts val="1200"/>
              </a:spcAft>
              <a:buFont typeface="+mj-lt"/>
              <a:buAutoNum type="arabicPeriod"/>
            </a:pPr>
            <a:r>
              <a:rPr lang="zh-TW" altLang="zh-TW" sz="2200" dirty="0" smtClean="0">
                <a:latin typeface="微軟正黑體" pitchFamily="34" charset="-120"/>
                <a:ea typeface="微軟正黑體" pitchFamily="34" charset="-120"/>
              </a:rPr>
              <a:t>如</a:t>
            </a:r>
            <a:r>
              <a:rPr lang="zh-TW" altLang="en-US" sz="2200" dirty="0" smtClean="0">
                <a:latin typeface="微軟正黑體" pitchFamily="34" charset="-120"/>
                <a:ea typeface="微軟正黑體" pitchFamily="34" charset="-120"/>
              </a:rPr>
              <a:t>有</a:t>
            </a:r>
            <a:r>
              <a:rPr lang="zh-TW" altLang="zh-TW" sz="2200" dirty="0" smtClean="0">
                <a:latin typeface="微軟正黑體" pitchFamily="34" charset="-120"/>
                <a:ea typeface="微軟正黑體" pitchFamily="34" charset="-120"/>
              </a:rPr>
              <a:t>計畫</a:t>
            </a:r>
            <a:r>
              <a:rPr lang="zh-TW" altLang="en-US" sz="2200" dirty="0" smtClean="0">
                <a:latin typeface="微軟正黑體" pitchFamily="34" charset="-120"/>
                <a:ea typeface="微軟正黑體" pitchFamily="34" charset="-120"/>
              </a:rPr>
              <a:t>變更如有檢討變更之建議意見或</a:t>
            </a:r>
            <a:r>
              <a:rPr lang="zh-TW" altLang="zh-TW" sz="2200" dirty="0" smtClean="0">
                <a:latin typeface="微軟正黑體" pitchFamily="34" charset="-120"/>
                <a:ea typeface="微軟正黑體" pitchFamily="34" charset="-120"/>
              </a:rPr>
              <a:t>無法</a:t>
            </a:r>
            <a:r>
              <a:rPr lang="zh-TW" altLang="zh-TW" sz="2200" dirty="0">
                <a:latin typeface="微軟正黑體" pitchFamily="34" charset="-120"/>
                <a:ea typeface="微軟正黑體" pitchFamily="34" charset="-120"/>
              </a:rPr>
              <a:t>適應實際發展需要</a:t>
            </a:r>
            <a:r>
              <a:rPr lang="zh-TW" altLang="zh-TW" sz="2200" dirty="0" smtClean="0">
                <a:latin typeface="微軟正黑體" pitchFamily="34" charset="-120"/>
                <a:ea typeface="微軟正黑體" pitchFamily="34" charset="-120"/>
              </a:rPr>
              <a:t>，擬定機關</a:t>
            </a:r>
            <a:r>
              <a:rPr lang="zh-TW" altLang="en-US" sz="2200" dirty="0" smtClean="0">
                <a:latin typeface="微軟正黑體" pitchFamily="34" charset="-120"/>
                <a:ea typeface="微軟正黑體" pitchFamily="34" charset="-120"/>
              </a:rPr>
              <a:t>得</a:t>
            </a:r>
            <a:r>
              <a:rPr lang="zh-TW" altLang="zh-TW" sz="2200" dirty="0" smtClean="0">
                <a:latin typeface="微軟正黑體" pitchFamily="34" charset="-120"/>
                <a:ea typeface="微軟正黑體" pitchFamily="34" charset="-120"/>
              </a:rPr>
              <a:t>依法</a:t>
            </a:r>
            <a:r>
              <a:rPr lang="zh-TW" altLang="zh-TW" sz="2200" dirty="0">
                <a:latin typeface="微軟正黑體" pitchFamily="34" charset="-120"/>
                <a:ea typeface="微軟正黑體" pitchFamily="34" charset="-120"/>
              </a:rPr>
              <a:t>辦理該地區都市計畫之檢討變更</a:t>
            </a:r>
            <a:r>
              <a:rPr lang="zh-TW" altLang="zh-TW" sz="2200" dirty="0" smtClean="0">
                <a:latin typeface="微軟正黑體" pitchFamily="34" charset="-120"/>
                <a:ea typeface="微軟正黑體" pitchFamily="34" charset="-120"/>
              </a:rPr>
              <a:t>。</a:t>
            </a:r>
            <a:endParaRPr lang="en-US" altLang="zh-TW" sz="2200" dirty="0">
              <a:latin typeface="微軟正黑體" pitchFamily="34" charset="-120"/>
              <a:ea typeface="微軟正黑體" pitchFamily="34" charset="-120"/>
            </a:endParaRPr>
          </a:p>
        </p:txBody>
      </p:sp>
      <p:sp>
        <p:nvSpPr>
          <p:cNvPr id="8" name="文字方塊 7"/>
          <p:cNvSpPr txBox="1"/>
          <p:nvPr/>
        </p:nvSpPr>
        <p:spPr>
          <a:xfrm>
            <a:off x="8172400" y="6309320"/>
            <a:ext cx="720080" cy="400110"/>
          </a:xfrm>
          <a:prstGeom prst="rect">
            <a:avLst/>
          </a:prstGeom>
          <a:noFill/>
        </p:spPr>
        <p:txBody>
          <a:bodyPr wrap="square" rtlCol="0">
            <a:spAutoFit/>
          </a:bodyPr>
          <a:lstStyle/>
          <a:p>
            <a:pPr algn="r"/>
            <a:fld id="{09F65D26-D536-4AEB-8D21-E5A5B7223C1A}" type="slidenum">
              <a:rPr lang="zh-TW" altLang="en-US" sz="2000" smtClean="0">
                <a:latin typeface="微軟正黑體" panose="020B0604030504040204" pitchFamily="34" charset="-120"/>
                <a:ea typeface="微軟正黑體" panose="020B0604030504040204" pitchFamily="34" charset="-120"/>
              </a:rPr>
              <a:pPr algn="r"/>
              <a:t>15</a:t>
            </a:fld>
            <a:endParaRPr lang="zh-TW" altLang="en-US" sz="2000" dirty="0">
              <a:latin typeface="微軟正黑體" panose="020B0604030504040204" pitchFamily="34" charset="-120"/>
              <a:ea typeface="微軟正黑體" panose="020B0604030504040204" pitchFamily="34" charset="-120"/>
            </a:endParaRPr>
          </a:p>
        </p:txBody>
      </p:sp>
    </p:spTree>
    <p:extLst>
      <p:ext uri="{BB962C8B-B14F-4D97-AF65-F5344CB8AC3E}">
        <p14:creationId xmlns="" xmlns:p14="http://schemas.microsoft.com/office/powerpoint/2010/main" val="21839648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64425" y="1479723"/>
            <a:ext cx="8173416" cy="3785652"/>
          </a:xfrm>
          <a:prstGeom prst="rect">
            <a:avLst/>
          </a:prstGeom>
        </p:spPr>
        <p:txBody>
          <a:bodyPr wrap="square">
            <a:spAutoFit/>
          </a:bodyPr>
          <a:lstStyle/>
          <a:p>
            <a:pPr marL="457200" indent="-457200">
              <a:spcAft>
                <a:spcPts val="1200"/>
              </a:spcAft>
              <a:buFont typeface="+mj-lt"/>
              <a:buAutoNum type="arabicPeriod"/>
            </a:pPr>
            <a:r>
              <a:rPr lang="zh-TW" altLang="en-US" sz="2400" dirty="0" smtClean="0">
                <a:latin typeface="微軟正黑體" pitchFamily="34" charset="-120"/>
                <a:ea typeface="微軟正黑體" pitchFamily="34" charset="-120"/>
              </a:rPr>
              <a:t>都市計畫廢止後，需依區域計畫或未來國土計畫對於土地使用之管制及使用強度恐更為嚴格。</a:t>
            </a:r>
            <a:endParaRPr lang="en-US" altLang="zh-TW" sz="2400" dirty="0" smtClean="0">
              <a:latin typeface="微軟正黑體" pitchFamily="34" charset="-120"/>
              <a:ea typeface="微軟正黑體" pitchFamily="34" charset="-120"/>
            </a:endParaRPr>
          </a:p>
          <a:p>
            <a:pPr marL="457200" indent="-457200">
              <a:spcAft>
                <a:spcPts val="1200"/>
              </a:spcAft>
              <a:buFont typeface="+mj-lt"/>
              <a:buAutoNum type="arabicPeriod"/>
            </a:pPr>
            <a:r>
              <a:rPr lang="zh-TW" altLang="en-US" sz="2400" dirty="0" smtClean="0">
                <a:latin typeface="微軟正黑體" pitchFamily="34" charset="-120"/>
                <a:ea typeface="微軟正黑體" pitchFamily="34" charset="-120"/>
              </a:rPr>
              <a:t>都市通盤檢討擬定機關得於發布實施二年後啟動通盤檢討，如委員或族人有實質變更計畫之具體建議內容，可提供做為後續檢討之依據。</a:t>
            </a:r>
            <a:endParaRPr lang="en-US" altLang="zh-TW" sz="2400" dirty="0" smtClean="0">
              <a:latin typeface="微軟正黑體" pitchFamily="34" charset="-120"/>
              <a:ea typeface="微軟正黑體" pitchFamily="34" charset="-120"/>
            </a:endParaRPr>
          </a:p>
          <a:p>
            <a:pPr>
              <a:spcBef>
                <a:spcPts val="600"/>
              </a:spcBef>
            </a:pPr>
            <a:endParaRPr lang="en-US" altLang="zh-TW" sz="2000" dirty="0" smtClean="0">
              <a:latin typeface="微軟正黑體" pitchFamily="34" charset="-120"/>
              <a:ea typeface="微軟正黑體" pitchFamily="34" charset="-120"/>
            </a:endParaRPr>
          </a:p>
          <a:p>
            <a:pPr>
              <a:spcBef>
                <a:spcPts val="600"/>
              </a:spcBef>
            </a:pPr>
            <a:endParaRPr lang="en-US" altLang="zh-TW" sz="2000" dirty="0">
              <a:latin typeface="微軟正黑體" pitchFamily="34" charset="-120"/>
              <a:ea typeface="微軟正黑體" pitchFamily="34" charset="-120"/>
            </a:endParaRPr>
          </a:p>
          <a:p>
            <a:pPr>
              <a:spcBef>
                <a:spcPts val="600"/>
              </a:spcBef>
            </a:pPr>
            <a:endParaRPr lang="en-US" altLang="zh-TW" sz="2000" dirty="0" smtClean="0">
              <a:latin typeface="微軟正黑體" pitchFamily="34" charset="-120"/>
              <a:ea typeface="微軟正黑體" pitchFamily="34" charset="-120"/>
            </a:endParaRPr>
          </a:p>
          <a:p>
            <a:pPr>
              <a:spcBef>
                <a:spcPts val="600"/>
              </a:spcBef>
            </a:pPr>
            <a:endParaRPr lang="zh-TW" altLang="en-US" sz="2000" dirty="0">
              <a:latin typeface="微軟正黑體" pitchFamily="34" charset="-120"/>
              <a:ea typeface="微軟正黑體" pitchFamily="34" charset="-120"/>
            </a:endParaRPr>
          </a:p>
        </p:txBody>
      </p:sp>
      <p:sp>
        <p:nvSpPr>
          <p:cNvPr id="29" name="文字方塊 28"/>
          <p:cNvSpPr txBox="1"/>
          <p:nvPr/>
        </p:nvSpPr>
        <p:spPr>
          <a:xfrm>
            <a:off x="464425" y="467961"/>
            <a:ext cx="8212031" cy="584775"/>
          </a:xfrm>
          <a:prstGeom prst="rect">
            <a:avLst/>
          </a:prstGeom>
          <a:noFill/>
        </p:spPr>
        <p:txBody>
          <a:bodyPr wrap="square" rtlCol="0">
            <a:spAutoFit/>
          </a:bodyPr>
          <a:lstStyle/>
          <a:p>
            <a:pPr algn="ctr"/>
            <a:r>
              <a:rPr lang="en-US" altLang="zh-TW" sz="3200" dirty="0" smtClean="0">
                <a:latin typeface="微軟正黑體" pitchFamily="34" charset="-120"/>
                <a:ea typeface="微軟正黑體" pitchFamily="34" charset="-120"/>
              </a:rPr>
              <a:t>(</a:t>
            </a:r>
            <a:r>
              <a:rPr lang="zh-TW" altLang="en-US" sz="3200" dirty="0" smtClean="0">
                <a:latin typeface="微軟正黑體" pitchFamily="34" charset="-120"/>
                <a:ea typeface="微軟正黑體" pitchFamily="34" charset="-120"/>
              </a:rPr>
              <a:t>四</a:t>
            </a:r>
            <a:r>
              <a:rPr lang="en-US" altLang="zh-TW" sz="3200" dirty="0" smtClean="0">
                <a:latin typeface="微軟正黑體" pitchFamily="34" charset="-120"/>
                <a:ea typeface="微軟正黑體" pitchFamily="34" charset="-120"/>
              </a:rPr>
              <a:t>)</a:t>
            </a:r>
            <a:r>
              <a:rPr lang="zh-TW" altLang="en-US" sz="3200" dirty="0" smtClean="0">
                <a:latin typeface="微軟正黑體" pitchFamily="34" charset="-120"/>
                <a:ea typeface="微軟正黑體" pitchFamily="34" charset="-120"/>
              </a:rPr>
              <a:t>結論</a:t>
            </a:r>
            <a:endParaRPr lang="zh-TW" altLang="en-US" sz="3200" dirty="0">
              <a:latin typeface="微軟正黑體" pitchFamily="34" charset="-120"/>
              <a:ea typeface="微軟正黑體" pitchFamily="34" charset="-120"/>
            </a:endParaRPr>
          </a:p>
        </p:txBody>
      </p:sp>
      <p:cxnSp>
        <p:nvCxnSpPr>
          <p:cNvPr id="30" name="直線接點 29"/>
          <p:cNvCxnSpPr/>
          <p:nvPr/>
        </p:nvCxnSpPr>
        <p:spPr>
          <a:xfrm flipV="1">
            <a:off x="502440" y="332656"/>
            <a:ext cx="8136000"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線接點 30"/>
          <p:cNvCxnSpPr/>
          <p:nvPr/>
        </p:nvCxnSpPr>
        <p:spPr>
          <a:xfrm flipV="1">
            <a:off x="502440" y="1196903"/>
            <a:ext cx="8136000"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文字方塊 22"/>
          <p:cNvSpPr txBox="1"/>
          <p:nvPr/>
        </p:nvSpPr>
        <p:spPr>
          <a:xfrm>
            <a:off x="8172400" y="6309320"/>
            <a:ext cx="720080" cy="400110"/>
          </a:xfrm>
          <a:prstGeom prst="rect">
            <a:avLst/>
          </a:prstGeom>
          <a:noFill/>
        </p:spPr>
        <p:txBody>
          <a:bodyPr wrap="square" rtlCol="0">
            <a:spAutoFit/>
          </a:bodyPr>
          <a:lstStyle/>
          <a:p>
            <a:pPr algn="r"/>
            <a:fld id="{09F65D26-D536-4AEB-8D21-E5A5B7223C1A}" type="slidenum">
              <a:rPr lang="zh-TW" altLang="en-US" sz="2000" smtClean="0">
                <a:latin typeface="微軟正黑體" panose="020B0604030504040204" pitchFamily="34" charset="-120"/>
                <a:ea typeface="微軟正黑體" panose="020B0604030504040204" pitchFamily="34" charset="-120"/>
              </a:rPr>
              <a:pPr algn="r"/>
              <a:t>16</a:t>
            </a:fld>
            <a:endParaRPr lang="zh-TW" altLang="en-US" sz="2000" dirty="0">
              <a:latin typeface="微軟正黑體" panose="020B0604030504040204" pitchFamily="34" charset="-120"/>
              <a:ea typeface="微軟正黑體" panose="020B0604030504040204" pitchFamily="34" charset="-120"/>
            </a:endParaRPr>
          </a:p>
        </p:txBody>
      </p:sp>
    </p:spTree>
    <p:extLst>
      <p:ext uri="{BB962C8B-B14F-4D97-AF65-F5344CB8AC3E}">
        <p14:creationId xmlns="" xmlns:p14="http://schemas.microsoft.com/office/powerpoint/2010/main" val="8087290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線接點 6"/>
          <p:cNvCxnSpPr/>
          <p:nvPr/>
        </p:nvCxnSpPr>
        <p:spPr>
          <a:xfrm flipV="1">
            <a:off x="1259632" y="2430180"/>
            <a:ext cx="6624000"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接點 7"/>
          <p:cNvCxnSpPr/>
          <p:nvPr/>
        </p:nvCxnSpPr>
        <p:spPr>
          <a:xfrm flipV="1">
            <a:off x="1259632" y="4302388"/>
            <a:ext cx="6624000"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1331640" y="3141549"/>
            <a:ext cx="6408712" cy="630942"/>
          </a:xfrm>
          <a:prstGeom prst="rect">
            <a:avLst/>
          </a:prstGeom>
        </p:spPr>
        <p:txBody>
          <a:bodyPr wrap="square">
            <a:spAutoFit/>
          </a:bodyPr>
          <a:lstStyle/>
          <a:p>
            <a:pPr algn="ctr"/>
            <a:r>
              <a:rPr lang="zh-TW" altLang="en-US" sz="3500" dirty="0" smtClean="0">
                <a:latin typeface="微軟正黑體" pitchFamily="34" charset="-120"/>
                <a:ea typeface="微軟正黑體" pitchFamily="34" charset="-120"/>
              </a:rPr>
              <a:t>報告結束，提請討論！</a:t>
            </a:r>
            <a:endParaRPr lang="en-US" altLang="zh-TW" sz="3500" dirty="0">
              <a:latin typeface="微軟正黑體" pitchFamily="34" charset="-120"/>
              <a:ea typeface="微軟正黑體" pitchFamily="34" charset="-120"/>
            </a:endParaRPr>
          </a:p>
        </p:txBody>
      </p:sp>
      <p:sp>
        <p:nvSpPr>
          <p:cNvPr id="5" name="文字方塊 4"/>
          <p:cNvSpPr txBox="1"/>
          <p:nvPr/>
        </p:nvSpPr>
        <p:spPr>
          <a:xfrm>
            <a:off x="8172400" y="6309320"/>
            <a:ext cx="720080" cy="400110"/>
          </a:xfrm>
          <a:prstGeom prst="rect">
            <a:avLst/>
          </a:prstGeom>
          <a:noFill/>
        </p:spPr>
        <p:txBody>
          <a:bodyPr wrap="square" rtlCol="0">
            <a:spAutoFit/>
          </a:bodyPr>
          <a:lstStyle/>
          <a:p>
            <a:pPr algn="r"/>
            <a:fld id="{09F65D26-D536-4AEB-8D21-E5A5B7223C1A}" type="slidenum">
              <a:rPr lang="zh-TW" altLang="en-US" sz="2000" smtClean="0">
                <a:latin typeface="微軟正黑體" panose="020B0604030504040204" pitchFamily="34" charset="-120"/>
                <a:ea typeface="微軟正黑體" panose="020B0604030504040204" pitchFamily="34" charset="-120"/>
              </a:rPr>
              <a:pPr algn="r"/>
              <a:t>17</a:t>
            </a:fld>
            <a:endParaRPr lang="zh-TW" altLang="en-US" sz="2000" dirty="0">
              <a:latin typeface="微軟正黑體" panose="020B0604030504040204" pitchFamily="34" charset="-120"/>
              <a:ea typeface="微軟正黑體" panose="020B0604030504040204" pitchFamily="34" charset="-120"/>
            </a:endParaRPr>
          </a:p>
        </p:txBody>
      </p:sp>
    </p:spTree>
    <p:extLst>
      <p:ext uri="{BB962C8B-B14F-4D97-AF65-F5344CB8AC3E}">
        <p14:creationId xmlns="" xmlns:p14="http://schemas.microsoft.com/office/powerpoint/2010/main" val="36445086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線接點 3"/>
          <p:cNvCxnSpPr/>
          <p:nvPr/>
        </p:nvCxnSpPr>
        <p:spPr>
          <a:xfrm>
            <a:off x="971600" y="332656"/>
            <a:ext cx="7200800"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直線接點 4"/>
          <p:cNvCxnSpPr/>
          <p:nvPr/>
        </p:nvCxnSpPr>
        <p:spPr>
          <a:xfrm>
            <a:off x="971600" y="1268760"/>
            <a:ext cx="7200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1331640" y="476672"/>
            <a:ext cx="6408712" cy="630942"/>
          </a:xfrm>
          <a:prstGeom prst="rect">
            <a:avLst/>
          </a:prstGeom>
        </p:spPr>
        <p:txBody>
          <a:bodyPr wrap="square">
            <a:spAutoFit/>
          </a:bodyPr>
          <a:lstStyle/>
          <a:p>
            <a:pPr algn="ctr"/>
            <a:r>
              <a:rPr lang="zh-TW" altLang="en-US" sz="3500" dirty="0" smtClean="0">
                <a:latin typeface="微軟正黑體" pitchFamily="34" charset="-120"/>
                <a:ea typeface="微軟正黑體" pitchFamily="34" charset="-120"/>
              </a:rPr>
              <a:t>補充</a:t>
            </a:r>
            <a:r>
              <a:rPr lang="zh-TW" altLang="en-US" sz="3500" dirty="0" smtClean="0">
                <a:latin typeface="微軟正黑體" pitchFamily="34" charset="-120"/>
                <a:ea typeface="微軟正黑體" pitchFamily="34" charset="-120"/>
              </a:rPr>
              <a:t>資料</a:t>
            </a:r>
            <a:r>
              <a:rPr lang="en-US" altLang="zh-TW" sz="3500" dirty="0" smtClean="0">
                <a:latin typeface="微軟正黑體" pitchFamily="34" charset="-120"/>
                <a:ea typeface="微軟正黑體" pitchFamily="34" charset="-120"/>
              </a:rPr>
              <a:t>(</a:t>
            </a:r>
            <a:r>
              <a:rPr lang="zh-TW" altLang="en-US" sz="3500" dirty="0" smtClean="0">
                <a:latin typeface="微軟正黑體" pitchFamily="34" charset="-120"/>
                <a:ea typeface="微軟正黑體" pitchFamily="34" charset="-120"/>
              </a:rPr>
              <a:t>一</a:t>
            </a:r>
            <a:r>
              <a:rPr lang="en-US" altLang="zh-TW" sz="3500" dirty="0" smtClean="0">
                <a:latin typeface="微軟正黑體" pitchFamily="34" charset="-120"/>
                <a:ea typeface="微軟正黑體" pitchFamily="34" charset="-120"/>
              </a:rPr>
              <a:t>)</a:t>
            </a:r>
            <a:endParaRPr lang="en-US" altLang="zh-TW" sz="3500" dirty="0">
              <a:latin typeface="微軟正黑體" pitchFamily="34" charset="-120"/>
              <a:ea typeface="微軟正黑體" pitchFamily="34" charset="-120"/>
            </a:endParaRPr>
          </a:p>
        </p:txBody>
      </p:sp>
      <p:sp>
        <p:nvSpPr>
          <p:cNvPr id="7" name="文字方塊 6"/>
          <p:cNvSpPr txBox="1"/>
          <p:nvPr/>
        </p:nvSpPr>
        <p:spPr>
          <a:xfrm>
            <a:off x="971600" y="1628800"/>
            <a:ext cx="7200800" cy="3447098"/>
          </a:xfrm>
          <a:prstGeom prst="rect">
            <a:avLst/>
          </a:prstGeom>
          <a:noFill/>
        </p:spPr>
        <p:txBody>
          <a:bodyPr wrap="square" rtlCol="0">
            <a:spAutoFit/>
          </a:bodyPr>
          <a:lstStyle/>
          <a:p>
            <a:pPr algn="just">
              <a:spcAft>
                <a:spcPts val="1200"/>
              </a:spcAft>
              <a:buFont typeface="Wingdings" pitchFamily="2" charset="2"/>
              <a:buChar char="n"/>
            </a:pPr>
            <a:r>
              <a:rPr lang="zh-TW" altLang="en-US" sz="2200" dirty="0" smtClean="0">
                <a:latin typeface="微軟正黑體" pitchFamily="34" charset="-120"/>
                <a:ea typeface="微軟正黑體" pitchFamily="34" charset="-120"/>
              </a:rPr>
              <a:t>建築管理簡化</a:t>
            </a:r>
            <a:endParaRPr lang="en-US" altLang="zh-TW" sz="2200" dirty="0" smtClean="0">
              <a:latin typeface="微軟正黑體" pitchFamily="34" charset="-120"/>
              <a:ea typeface="微軟正黑體" pitchFamily="34" charset="-120"/>
            </a:endParaRPr>
          </a:p>
          <a:p>
            <a:pPr algn="just">
              <a:spcAft>
                <a:spcPts val="1200"/>
              </a:spcAft>
            </a:pPr>
            <a:r>
              <a:rPr lang="zh-TW" altLang="en-US" sz="2200" dirty="0" smtClean="0">
                <a:latin typeface="微軟正黑體" pitchFamily="34" charset="-120"/>
                <a:ea typeface="微軟正黑體" pitchFamily="34" charset="-120"/>
              </a:rPr>
              <a:t>有關原住民地區土地如已經劃定為可建築用地，符合土地使用管制規則者，後續得依建築法規定申請建築執照。依建築法第</a:t>
            </a:r>
            <a:r>
              <a:rPr lang="en-US" altLang="zh-TW" sz="2200" dirty="0" smtClean="0">
                <a:latin typeface="微軟正黑體" pitchFamily="34" charset="-120"/>
                <a:ea typeface="微軟正黑體" pitchFamily="34" charset="-120"/>
              </a:rPr>
              <a:t>99</a:t>
            </a:r>
            <a:r>
              <a:rPr lang="zh-TW" altLang="en-US" sz="2200" dirty="0" smtClean="0">
                <a:latin typeface="微軟正黑體" pitchFamily="34" charset="-120"/>
                <a:ea typeface="微軟正黑體" pitchFamily="34" charset="-120"/>
              </a:rPr>
              <a:t>條及第</a:t>
            </a:r>
            <a:r>
              <a:rPr lang="en-US" altLang="zh-TW" sz="2200" dirty="0" smtClean="0">
                <a:latin typeface="微軟正黑體" pitchFamily="34" charset="-120"/>
                <a:ea typeface="微軟正黑體" pitchFamily="34" charset="-120"/>
              </a:rPr>
              <a:t>99</a:t>
            </a:r>
            <a:r>
              <a:rPr lang="zh-TW" altLang="en-US" sz="2200" dirty="0" smtClean="0">
                <a:latin typeface="微軟正黑體" pitchFamily="34" charset="-120"/>
                <a:ea typeface="微軟正黑體" pitchFamily="34" charset="-120"/>
              </a:rPr>
              <a:t>條之</a:t>
            </a:r>
            <a:r>
              <a:rPr lang="en-US" altLang="zh-TW" sz="2200" dirty="0" smtClean="0">
                <a:latin typeface="微軟正黑體" pitchFamily="34" charset="-120"/>
                <a:ea typeface="微軟正黑體" pitchFamily="34" charset="-120"/>
              </a:rPr>
              <a:t>1</a:t>
            </a:r>
            <a:r>
              <a:rPr lang="zh-TW" altLang="en-US" sz="2200" dirty="0" smtClean="0">
                <a:latin typeface="微軟正黑體" pitchFamily="34" charset="-120"/>
                <a:ea typeface="微軟正黑體" pitchFamily="34" charset="-120"/>
              </a:rPr>
              <a:t>規定略以，原住民區域建築物如經直轄市、縣</a:t>
            </a:r>
            <a:r>
              <a:rPr lang="en-US" altLang="zh-TW" sz="2200" dirty="0" smtClean="0">
                <a:latin typeface="微軟正黑體" pitchFamily="34" charset="-120"/>
                <a:ea typeface="微軟正黑體" pitchFamily="34" charset="-120"/>
              </a:rPr>
              <a:t>(</a:t>
            </a:r>
            <a:r>
              <a:rPr lang="zh-TW" altLang="en-US" sz="2200" dirty="0" smtClean="0">
                <a:latin typeface="微軟正黑體" pitchFamily="34" charset="-120"/>
                <a:ea typeface="微軟正黑體" pitchFamily="34" charset="-120"/>
              </a:rPr>
              <a:t>市</a:t>
            </a:r>
            <a:r>
              <a:rPr lang="en-US" altLang="zh-TW" sz="2200" dirty="0" smtClean="0">
                <a:latin typeface="微軟正黑體" pitchFamily="34" charset="-120"/>
                <a:ea typeface="微軟正黑體" pitchFamily="34" charset="-120"/>
              </a:rPr>
              <a:t>)</a:t>
            </a:r>
            <a:r>
              <a:rPr lang="zh-TW" altLang="en-US" sz="2200" dirty="0" smtClean="0">
                <a:latin typeface="微軟正黑體" pitchFamily="34" charset="-120"/>
                <a:ea typeface="微軟正黑體" pitchFamily="34" charset="-120"/>
              </a:rPr>
              <a:t>政府認定為紀念性建築物或位處偏遠地區者，該直轄市、縣</a:t>
            </a:r>
            <a:r>
              <a:rPr lang="en-US" altLang="zh-TW" sz="2200" dirty="0" smtClean="0">
                <a:latin typeface="微軟正黑體" pitchFamily="34" charset="-120"/>
                <a:ea typeface="微軟正黑體" pitchFamily="34" charset="-120"/>
              </a:rPr>
              <a:t>(</a:t>
            </a:r>
            <a:r>
              <a:rPr lang="zh-TW" altLang="en-US" sz="2200" dirty="0" smtClean="0">
                <a:latin typeface="微軟正黑體" pitchFamily="34" charset="-120"/>
                <a:ea typeface="微軟正黑體" pitchFamily="34" charset="-120"/>
              </a:rPr>
              <a:t>市</a:t>
            </a:r>
            <a:r>
              <a:rPr lang="en-US" altLang="zh-TW" sz="2200" dirty="0" smtClean="0">
                <a:latin typeface="微軟正黑體" pitchFamily="34" charset="-120"/>
                <a:ea typeface="微軟正黑體" pitchFamily="34" charset="-120"/>
              </a:rPr>
              <a:t>)</a:t>
            </a:r>
            <a:r>
              <a:rPr lang="zh-TW" altLang="en-US" sz="2200" dirty="0" smtClean="0">
                <a:latin typeface="微軟正黑體" pitchFamily="34" charset="-120"/>
                <a:ea typeface="微軟正黑體" pitchFamily="34" charset="-120"/>
              </a:rPr>
              <a:t>政府得依上開規定訂定建築管理簡化規定，不受建築法一部或全部之規定。</a:t>
            </a:r>
            <a:endParaRPr lang="en-US" altLang="zh-TW" sz="2200" dirty="0" smtClean="0">
              <a:latin typeface="微軟正黑體" pitchFamily="34" charset="-120"/>
              <a:ea typeface="微軟正黑體" pitchFamily="34" charset="-120"/>
            </a:endParaRPr>
          </a:p>
          <a:p>
            <a:pPr algn="just">
              <a:spcAft>
                <a:spcPts val="1200"/>
              </a:spcAft>
            </a:pPr>
            <a:r>
              <a:rPr lang="zh-TW" altLang="en-US" sz="2200" dirty="0" smtClean="0">
                <a:latin typeface="微軟正黑體" pitchFamily="34" charset="-120"/>
                <a:ea typeface="微軟正黑體" pitchFamily="34" charset="-120"/>
              </a:rPr>
              <a:t>實際案例：臺中市政府「臺中市實施都市計畫以外偏遠地區簡化建築管理辦法」。</a:t>
            </a:r>
            <a:endParaRPr lang="en-US" altLang="zh-TW" sz="2200" dirty="0" smtClean="0">
              <a:latin typeface="微軟正黑體" pitchFamily="34" charset="-120"/>
              <a:ea typeface="微軟正黑體" pitchFamily="34" charset="-12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331640" y="476672"/>
            <a:ext cx="6408712" cy="630942"/>
          </a:xfrm>
          <a:prstGeom prst="rect">
            <a:avLst/>
          </a:prstGeom>
        </p:spPr>
        <p:txBody>
          <a:bodyPr wrap="square">
            <a:spAutoFit/>
          </a:bodyPr>
          <a:lstStyle/>
          <a:p>
            <a:pPr algn="ctr"/>
            <a:r>
              <a:rPr lang="zh-TW" altLang="en-US" sz="3500" dirty="0" smtClean="0">
                <a:latin typeface="微軟正黑體" pitchFamily="34" charset="-120"/>
                <a:ea typeface="微軟正黑體" pitchFamily="34" charset="-120"/>
              </a:rPr>
              <a:t>補充</a:t>
            </a:r>
            <a:r>
              <a:rPr lang="zh-TW" altLang="en-US" sz="3500" dirty="0" smtClean="0">
                <a:latin typeface="微軟正黑體" pitchFamily="34" charset="-120"/>
                <a:ea typeface="微軟正黑體" pitchFamily="34" charset="-120"/>
              </a:rPr>
              <a:t>資料</a:t>
            </a:r>
            <a:r>
              <a:rPr lang="en-US" altLang="zh-TW" sz="3500" dirty="0" smtClean="0">
                <a:latin typeface="微軟正黑體" pitchFamily="34" charset="-120"/>
                <a:ea typeface="微軟正黑體" pitchFamily="34" charset="-120"/>
              </a:rPr>
              <a:t>(</a:t>
            </a:r>
            <a:r>
              <a:rPr lang="zh-TW" altLang="en-US" sz="3500" dirty="0" smtClean="0">
                <a:latin typeface="微軟正黑體" pitchFamily="34" charset="-120"/>
                <a:ea typeface="微軟正黑體" pitchFamily="34" charset="-120"/>
              </a:rPr>
              <a:t>二</a:t>
            </a:r>
            <a:r>
              <a:rPr lang="en-US" altLang="zh-TW" sz="3500" dirty="0" smtClean="0">
                <a:latin typeface="微軟正黑體" pitchFamily="34" charset="-120"/>
                <a:ea typeface="微軟正黑體" pitchFamily="34" charset="-120"/>
              </a:rPr>
              <a:t>)</a:t>
            </a:r>
            <a:endParaRPr lang="en-US" altLang="zh-TW" sz="3500" dirty="0">
              <a:latin typeface="微軟正黑體" pitchFamily="34" charset="-120"/>
              <a:ea typeface="微軟正黑體" pitchFamily="34" charset="-120"/>
            </a:endParaRPr>
          </a:p>
        </p:txBody>
      </p:sp>
      <p:cxnSp>
        <p:nvCxnSpPr>
          <p:cNvPr id="7" name="直線接點 6"/>
          <p:cNvCxnSpPr/>
          <p:nvPr/>
        </p:nvCxnSpPr>
        <p:spPr>
          <a:xfrm>
            <a:off x="971600" y="332656"/>
            <a:ext cx="7200800"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接點 7"/>
          <p:cNvCxnSpPr/>
          <p:nvPr/>
        </p:nvCxnSpPr>
        <p:spPr>
          <a:xfrm>
            <a:off x="971600" y="1268760"/>
            <a:ext cx="7200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0" name="Group 61"/>
          <p:cNvGraphicFramePr>
            <a:graphicFrameLocks noGrp="1"/>
          </p:cNvGraphicFramePr>
          <p:nvPr/>
        </p:nvGraphicFramePr>
        <p:xfrm>
          <a:off x="395536" y="2132856"/>
          <a:ext cx="8388424" cy="3018078"/>
        </p:xfrm>
        <a:graphic>
          <a:graphicData uri="http://schemas.openxmlformats.org/drawingml/2006/table">
            <a:tbl>
              <a:tblPr/>
              <a:tblGrid>
                <a:gridCol w="2097514">
                  <a:extLst>
                    <a:ext uri="{9D8B030D-6E8A-4147-A177-3AD203B41FA5}">
                      <a16:colId xmlns="" xmlns:a16="http://schemas.microsoft.com/office/drawing/2014/main" val="353904341"/>
                    </a:ext>
                  </a:extLst>
                </a:gridCol>
                <a:gridCol w="2096698">
                  <a:extLst>
                    <a:ext uri="{9D8B030D-6E8A-4147-A177-3AD203B41FA5}">
                      <a16:colId xmlns="" xmlns:a16="http://schemas.microsoft.com/office/drawing/2014/main" val="3410090301"/>
                    </a:ext>
                  </a:extLst>
                </a:gridCol>
                <a:gridCol w="2097514">
                  <a:extLst>
                    <a:ext uri="{9D8B030D-6E8A-4147-A177-3AD203B41FA5}">
                      <a16:colId xmlns="" xmlns:a16="http://schemas.microsoft.com/office/drawing/2014/main" val="3630445187"/>
                    </a:ext>
                  </a:extLst>
                </a:gridCol>
                <a:gridCol w="2096698">
                  <a:extLst>
                    <a:ext uri="{9D8B030D-6E8A-4147-A177-3AD203B41FA5}">
                      <a16:colId xmlns="" xmlns:a16="http://schemas.microsoft.com/office/drawing/2014/main" val="208201695"/>
                    </a:ext>
                  </a:extLst>
                </a:gridCol>
              </a:tblGrid>
              <a:tr h="485608">
                <a:tc>
                  <a:txBody>
                    <a:bodyPr/>
                    <a:lstStyle>
                      <a:defPPr>
                        <a:defRPr lang="zh-TW"/>
                      </a:defPPr>
                      <a:lvl1pPr marL="0" algn="l" defTabSz="914400" rtl="0" eaLnBrk="1" latinLnBrk="0" hangingPunct="1">
                        <a:lnSpc>
                          <a:spcPct val="90000"/>
                        </a:lnSpc>
                        <a:spcBef>
                          <a:spcPts val="2000"/>
                        </a:spcBef>
                        <a:buFont typeface="Arial" panose="020B0604020202020204" pitchFamily="34" charset="0"/>
                        <a:defRPr sz="5000" kern="1200">
                          <a:solidFill>
                            <a:schemeClr val="tx1"/>
                          </a:solidFill>
                          <a:latin typeface="Calibri" panose="020F0502020204030204" pitchFamily="34" charset="0"/>
                          <a:ea typeface="新細明體" panose="02020500000000000000" pitchFamily="18" charset="-120"/>
                        </a:defRPr>
                      </a:lvl1pPr>
                      <a:lvl2pPr marL="742950" indent="-285750" algn="l" defTabSz="914400" rtl="0" eaLnBrk="1" latinLnBrk="0" hangingPunct="1">
                        <a:lnSpc>
                          <a:spcPct val="90000"/>
                        </a:lnSpc>
                        <a:spcBef>
                          <a:spcPts val="1000"/>
                        </a:spcBef>
                        <a:buFont typeface="Arial" panose="020B0604020202020204" pitchFamily="34" charset="0"/>
                        <a:defRPr sz="4400" kern="1200">
                          <a:solidFill>
                            <a:schemeClr val="tx1"/>
                          </a:solidFill>
                          <a:latin typeface="Calibri" panose="020F0502020204030204" pitchFamily="34" charset="0"/>
                          <a:ea typeface="新細明體" panose="02020500000000000000" pitchFamily="18" charset="-120"/>
                        </a:defRPr>
                      </a:lvl2pPr>
                      <a:lvl3pPr marL="1143000" indent="-228600" algn="l" defTabSz="914400" rtl="0" eaLnBrk="1" latinLnBrk="0" hangingPunct="1">
                        <a:lnSpc>
                          <a:spcPct val="90000"/>
                        </a:lnSpc>
                        <a:spcBef>
                          <a:spcPts val="1000"/>
                        </a:spcBef>
                        <a:buFont typeface="Arial" panose="020B0604020202020204" pitchFamily="34" charset="0"/>
                        <a:defRPr sz="3600" kern="1200">
                          <a:solidFill>
                            <a:schemeClr val="tx1"/>
                          </a:solidFill>
                          <a:latin typeface="Calibri" panose="020F0502020204030204" pitchFamily="34" charset="0"/>
                          <a:ea typeface="新細明體" panose="02020500000000000000" pitchFamily="18" charset="-120"/>
                        </a:defRPr>
                      </a:lvl3pPr>
                      <a:lvl4pPr marL="16002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4pPr>
                      <a:lvl5pPr marL="20574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5pPr>
                      <a:lvl6pPr marL="25146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6pPr>
                      <a:lvl7pPr marL="29718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7pPr>
                      <a:lvl8pPr marL="34290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8pPr>
                      <a:lvl9pPr marL="38862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9pPr>
                    </a:lstStyle>
                    <a:p>
                      <a:pPr marL="0" marR="0" lvl="0" indent="0" algn="ctr" defTabSz="1828800" rtl="0" eaLnBrk="1" fontAlgn="base" latinLnBrk="0" hangingPunct="1">
                        <a:lnSpc>
                          <a:spcPct val="100000"/>
                        </a:lnSpc>
                        <a:spcBef>
                          <a:spcPct val="0"/>
                        </a:spcBef>
                        <a:spcAft>
                          <a:spcPct val="0"/>
                        </a:spcAft>
                        <a:buClrTx/>
                        <a:buSzTx/>
                        <a:buFontTx/>
                        <a:buNone/>
                        <a:tabLst/>
                      </a:pPr>
                      <a:r>
                        <a:rPr kumimoji="0" lang="zh-TW" altLang="en-US" sz="1500" b="1" i="0" u="none" strike="noStrike" cap="none" normalizeH="0" baseline="0" dirty="0" smtClean="0">
                          <a:ln>
                            <a:noFill/>
                          </a:ln>
                          <a:solidFill>
                            <a:schemeClr val="bg1"/>
                          </a:solidFill>
                          <a:effectLst/>
                          <a:latin typeface="微軟正黑體" panose="020B0604030504040204" pitchFamily="34" charset="-120"/>
                          <a:ea typeface="微軟正黑體" panose="020B0604030504040204" pitchFamily="34" charset="-120"/>
                        </a:rPr>
                        <a:t>國土保育地區</a:t>
                      </a:r>
                    </a:p>
                  </a:txBody>
                  <a:tcPr marL="47011" marR="47011" marT="23506" marB="23506"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77933C"/>
                    </a:solidFill>
                  </a:tcPr>
                </a:tc>
                <a:tc>
                  <a:txBody>
                    <a:bodyPr/>
                    <a:lstStyle>
                      <a:defPPr>
                        <a:defRPr lang="zh-TW"/>
                      </a:defPPr>
                      <a:lvl1pPr marL="0" algn="l" defTabSz="914400" rtl="0" eaLnBrk="1" latinLnBrk="0" hangingPunct="1">
                        <a:lnSpc>
                          <a:spcPct val="90000"/>
                        </a:lnSpc>
                        <a:spcBef>
                          <a:spcPts val="2000"/>
                        </a:spcBef>
                        <a:buFont typeface="Arial" panose="020B0604020202020204" pitchFamily="34" charset="0"/>
                        <a:defRPr sz="5000" kern="1200">
                          <a:solidFill>
                            <a:schemeClr val="tx1"/>
                          </a:solidFill>
                          <a:latin typeface="Calibri" panose="020F0502020204030204" pitchFamily="34" charset="0"/>
                          <a:ea typeface="新細明體" panose="02020500000000000000" pitchFamily="18" charset="-120"/>
                        </a:defRPr>
                      </a:lvl1pPr>
                      <a:lvl2pPr marL="742950" indent="-285750" algn="l" defTabSz="914400" rtl="0" eaLnBrk="1" latinLnBrk="0" hangingPunct="1">
                        <a:lnSpc>
                          <a:spcPct val="90000"/>
                        </a:lnSpc>
                        <a:spcBef>
                          <a:spcPts val="1000"/>
                        </a:spcBef>
                        <a:buFont typeface="Arial" panose="020B0604020202020204" pitchFamily="34" charset="0"/>
                        <a:defRPr sz="4400" kern="1200">
                          <a:solidFill>
                            <a:schemeClr val="tx1"/>
                          </a:solidFill>
                          <a:latin typeface="Calibri" panose="020F0502020204030204" pitchFamily="34" charset="0"/>
                          <a:ea typeface="新細明體" panose="02020500000000000000" pitchFamily="18" charset="-120"/>
                        </a:defRPr>
                      </a:lvl2pPr>
                      <a:lvl3pPr marL="1143000" indent="-228600" algn="l" defTabSz="914400" rtl="0" eaLnBrk="1" latinLnBrk="0" hangingPunct="1">
                        <a:lnSpc>
                          <a:spcPct val="90000"/>
                        </a:lnSpc>
                        <a:spcBef>
                          <a:spcPts val="1000"/>
                        </a:spcBef>
                        <a:buFont typeface="Arial" panose="020B0604020202020204" pitchFamily="34" charset="0"/>
                        <a:defRPr sz="3600" kern="1200">
                          <a:solidFill>
                            <a:schemeClr val="tx1"/>
                          </a:solidFill>
                          <a:latin typeface="Calibri" panose="020F0502020204030204" pitchFamily="34" charset="0"/>
                          <a:ea typeface="新細明體" panose="02020500000000000000" pitchFamily="18" charset="-120"/>
                        </a:defRPr>
                      </a:lvl3pPr>
                      <a:lvl4pPr marL="16002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4pPr>
                      <a:lvl5pPr marL="20574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5pPr>
                      <a:lvl6pPr marL="25146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6pPr>
                      <a:lvl7pPr marL="29718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7pPr>
                      <a:lvl8pPr marL="34290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8pPr>
                      <a:lvl9pPr marL="38862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9pPr>
                    </a:lstStyle>
                    <a:p>
                      <a:pPr marL="0" marR="0" lvl="0" indent="0" algn="ctr" defTabSz="1828800" rtl="0" eaLnBrk="1" fontAlgn="base" latinLnBrk="0" hangingPunct="1">
                        <a:lnSpc>
                          <a:spcPct val="100000"/>
                        </a:lnSpc>
                        <a:spcBef>
                          <a:spcPct val="0"/>
                        </a:spcBef>
                        <a:spcAft>
                          <a:spcPct val="0"/>
                        </a:spcAft>
                        <a:buClrTx/>
                        <a:buSzTx/>
                        <a:buFontTx/>
                        <a:buNone/>
                        <a:tabLst/>
                      </a:pPr>
                      <a:r>
                        <a:rPr kumimoji="0" lang="zh-TW" altLang="en-US" sz="1500" b="1" i="0" u="none" strike="noStrike" cap="none" normalizeH="0" baseline="0" dirty="0" smtClean="0">
                          <a:ln>
                            <a:noFill/>
                          </a:ln>
                          <a:solidFill>
                            <a:schemeClr val="bg1"/>
                          </a:solidFill>
                          <a:effectLst/>
                          <a:latin typeface="微軟正黑體" panose="020B0604030504040204" pitchFamily="34" charset="-120"/>
                          <a:ea typeface="微軟正黑體" panose="020B0604030504040204" pitchFamily="34" charset="-120"/>
                        </a:rPr>
                        <a:t>海洋資源地區</a:t>
                      </a:r>
                    </a:p>
                  </a:txBody>
                  <a:tcPr marL="47011" marR="47011" marT="23506" marB="23506"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4F81BD"/>
                    </a:solidFill>
                  </a:tcPr>
                </a:tc>
                <a:tc>
                  <a:txBody>
                    <a:bodyPr/>
                    <a:lstStyle>
                      <a:defPPr>
                        <a:defRPr lang="zh-TW"/>
                      </a:defPPr>
                      <a:lvl1pPr marL="0" algn="l" defTabSz="914400" rtl="0" eaLnBrk="1" latinLnBrk="0" hangingPunct="1">
                        <a:lnSpc>
                          <a:spcPct val="90000"/>
                        </a:lnSpc>
                        <a:spcBef>
                          <a:spcPts val="2000"/>
                        </a:spcBef>
                        <a:buFont typeface="Arial" panose="020B0604020202020204" pitchFamily="34" charset="0"/>
                        <a:defRPr sz="5000" kern="1200">
                          <a:solidFill>
                            <a:schemeClr val="tx1"/>
                          </a:solidFill>
                          <a:latin typeface="Calibri" panose="020F0502020204030204" pitchFamily="34" charset="0"/>
                          <a:ea typeface="新細明體" panose="02020500000000000000" pitchFamily="18" charset="-120"/>
                        </a:defRPr>
                      </a:lvl1pPr>
                      <a:lvl2pPr marL="742950" indent="-285750" algn="l" defTabSz="914400" rtl="0" eaLnBrk="1" latinLnBrk="0" hangingPunct="1">
                        <a:lnSpc>
                          <a:spcPct val="90000"/>
                        </a:lnSpc>
                        <a:spcBef>
                          <a:spcPts val="1000"/>
                        </a:spcBef>
                        <a:buFont typeface="Arial" panose="020B0604020202020204" pitchFamily="34" charset="0"/>
                        <a:defRPr sz="4400" kern="1200">
                          <a:solidFill>
                            <a:schemeClr val="tx1"/>
                          </a:solidFill>
                          <a:latin typeface="Calibri" panose="020F0502020204030204" pitchFamily="34" charset="0"/>
                          <a:ea typeface="新細明體" panose="02020500000000000000" pitchFamily="18" charset="-120"/>
                        </a:defRPr>
                      </a:lvl2pPr>
                      <a:lvl3pPr marL="1143000" indent="-228600" algn="l" defTabSz="914400" rtl="0" eaLnBrk="1" latinLnBrk="0" hangingPunct="1">
                        <a:lnSpc>
                          <a:spcPct val="90000"/>
                        </a:lnSpc>
                        <a:spcBef>
                          <a:spcPts val="1000"/>
                        </a:spcBef>
                        <a:buFont typeface="Arial" panose="020B0604020202020204" pitchFamily="34" charset="0"/>
                        <a:defRPr sz="3600" kern="1200">
                          <a:solidFill>
                            <a:schemeClr val="tx1"/>
                          </a:solidFill>
                          <a:latin typeface="Calibri" panose="020F0502020204030204" pitchFamily="34" charset="0"/>
                          <a:ea typeface="新細明體" panose="02020500000000000000" pitchFamily="18" charset="-120"/>
                        </a:defRPr>
                      </a:lvl3pPr>
                      <a:lvl4pPr marL="16002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4pPr>
                      <a:lvl5pPr marL="20574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5pPr>
                      <a:lvl6pPr marL="25146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6pPr>
                      <a:lvl7pPr marL="29718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7pPr>
                      <a:lvl8pPr marL="34290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8pPr>
                      <a:lvl9pPr marL="38862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9pPr>
                    </a:lstStyle>
                    <a:p>
                      <a:pPr marL="0" marR="0" lvl="0" indent="0" algn="ctr" defTabSz="1828800" rtl="0" eaLnBrk="1" fontAlgn="base" latinLnBrk="0" hangingPunct="1">
                        <a:lnSpc>
                          <a:spcPct val="100000"/>
                        </a:lnSpc>
                        <a:spcBef>
                          <a:spcPct val="0"/>
                        </a:spcBef>
                        <a:spcAft>
                          <a:spcPct val="0"/>
                        </a:spcAft>
                        <a:buClrTx/>
                        <a:buSzTx/>
                        <a:buFontTx/>
                        <a:buNone/>
                        <a:tabLst/>
                      </a:pPr>
                      <a:r>
                        <a:rPr kumimoji="0" lang="zh-TW" altLang="en-US" sz="1500" b="1" i="0" u="none" strike="noStrike" cap="none" normalizeH="0" baseline="0" smtClean="0">
                          <a:ln>
                            <a:noFill/>
                          </a:ln>
                          <a:solidFill>
                            <a:schemeClr val="bg1"/>
                          </a:solidFill>
                          <a:effectLst/>
                          <a:latin typeface="微軟正黑體" panose="020B0604030504040204" pitchFamily="34" charset="-120"/>
                          <a:ea typeface="微軟正黑體" panose="020B0604030504040204" pitchFamily="34" charset="-120"/>
                        </a:rPr>
                        <a:t>農業發展地區</a:t>
                      </a:r>
                    </a:p>
                  </a:txBody>
                  <a:tcPr marL="47011" marR="47011" marT="23506" marB="23506"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79646"/>
                    </a:solidFill>
                  </a:tcPr>
                </a:tc>
                <a:tc>
                  <a:txBody>
                    <a:bodyPr/>
                    <a:lstStyle>
                      <a:defPPr>
                        <a:defRPr lang="zh-TW"/>
                      </a:defPPr>
                      <a:lvl1pPr marL="0" algn="l" defTabSz="914400" rtl="0" eaLnBrk="1" latinLnBrk="0" hangingPunct="1">
                        <a:lnSpc>
                          <a:spcPct val="90000"/>
                        </a:lnSpc>
                        <a:spcBef>
                          <a:spcPts val="2000"/>
                        </a:spcBef>
                        <a:buFont typeface="Arial" panose="020B0604020202020204" pitchFamily="34" charset="0"/>
                        <a:defRPr sz="5000" kern="1200">
                          <a:solidFill>
                            <a:schemeClr val="tx1"/>
                          </a:solidFill>
                          <a:latin typeface="Calibri" panose="020F0502020204030204" pitchFamily="34" charset="0"/>
                          <a:ea typeface="新細明體" panose="02020500000000000000" pitchFamily="18" charset="-120"/>
                        </a:defRPr>
                      </a:lvl1pPr>
                      <a:lvl2pPr marL="742950" indent="-285750" algn="l" defTabSz="914400" rtl="0" eaLnBrk="1" latinLnBrk="0" hangingPunct="1">
                        <a:lnSpc>
                          <a:spcPct val="90000"/>
                        </a:lnSpc>
                        <a:spcBef>
                          <a:spcPts val="1000"/>
                        </a:spcBef>
                        <a:buFont typeface="Arial" panose="020B0604020202020204" pitchFamily="34" charset="0"/>
                        <a:defRPr sz="4400" kern="1200">
                          <a:solidFill>
                            <a:schemeClr val="tx1"/>
                          </a:solidFill>
                          <a:latin typeface="Calibri" panose="020F0502020204030204" pitchFamily="34" charset="0"/>
                          <a:ea typeface="新細明體" panose="02020500000000000000" pitchFamily="18" charset="-120"/>
                        </a:defRPr>
                      </a:lvl2pPr>
                      <a:lvl3pPr marL="1143000" indent="-228600" algn="l" defTabSz="914400" rtl="0" eaLnBrk="1" latinLnBrk="0" hangingPunct="1">
                        <a:lnSpc>
                          <a:spcPct val="90000"/>
                        </a:lnSpc>
                        <a:spcBef>
                          <a:spcPts val="1000"/>
                        </a:spcBef>
                        <a:buFont typeface="Arial" panose="020B0604020202020204" pitchFamily="34" charset="0"/>
                        <a:defRPr sz="3600" kern="1200">
                          <a:solidFill>
                            <a:schemeClr val="tx1"/>
                          </a:solidFill>
                          <a:latin typeface="Calibri" panose="020F0502020204030204" pitchFamily="34" charset="0"/>
                          <a:ea typeface="新細明體" panose="02020500000000000000" pitchFamily="18" charset="-120"/>
                        </a:defRPr>
                      </a:lvl3pPr>
                      <a:lvl4pPr marL="16002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4pPr>
                      <a:lvl5pPr marL="20574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5pPr>
                      <a:lvl6pPr marL="25146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6pPr>
                      <a:lvl7pPr marL="29718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7pPr>
                      <a:lvl8pPr marL="34290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8pPr>
                      <a:lvl9pPr marL="38862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9pPr>
                    </a:lstStyle>
                    <a:p>
                      <a:pPr marL="0" marR="0" lvl="0" indent="0" algn="ctr" defTabSz="1828800" rtl="0" eaLnBrk="1" fontAlgn="base" latinLnBrk="0" hangingPunct="1">
                        <a:lnSpc>
                          <a:spcPct val="100000"/>
                        </a:lnSpc>
                        <a:spcBef>
                          <a:spcPct val="0"/>
                        </a:spcBef>
                        <a:spcAft>
                          <a:spcPct val="0"/>
                        </a:spcAft>
                        <a:buClrTx/>
                        <a:buSzTx/>
                        <a:buFontTx/>
                        <a:buNone/>
                        <a:tabLst/>
                      </a:pPr>
                      <a:r>
                        <a:rPr kumimoji="0" lang="zh-TW" altLang="en-US" sz="1500" b="1" i="0" u="none" strike="noStrike" cap="none" normalizeH="0" baseline="0" smtClean="0">
                          <a:ln>
                            <a:noFill/>
                          </a:ln>
                          <a:solidFill>
                            <a:schemeClr val="bg1"/>
                          </a:solidFill>
                          <a:effectLst/>
                          <a:latin typeface="微軟正黑體" panose="020B0604030504040204" pitchFamily="34" charset="-120"/>
                          <a:ea typeface="微軟正黑體" panose="020B0604030504040204" pitchFamily="34" charset="-120"/>
                        </a:rPr>
                        <a:t>城鄉發展地區</a:t>
                      </a:r>
                    </a:p>
                  </a:txBody>
                  <a:tcPr marL="47011" marR="47011" marT="23506" marB="23506"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C0504D"/>
                    </a:solidFill>
                  </a:tcPr>
                </a:tc>
                <a:extLst>
                  <a:ext uri="{0D108BD9-81ED-4DB2-BD59-A6C34878D82A}">
                    <a16:rowId xmlns="" xmlns:a16="http://schemas.microsoft.com/office/drawing/2014/main" val="608399490"/>
                  </a:ext>
                </a:extLst>
              </a:tr>
              <a:tr h="506494">
                <a:tc>
                  <a:txBody>
                    <a:bodyPr/>
                    <a:lstStyle>
                      <a:defPPr>
                        <a:defRPr lang="zh-TW"/>
                      </a:defPPr>
                      <a:lvl1pPr marL="0" algn="l" defTabSz="914400" rtl="0" eaLnBrk="1" latinLnBrk="0" hangingPunct="1">
                        <a:lnSpc>
                          <a:spcPct val="90000"/>
                        </a:lnSpc>
                        <a:spcBef>
                          <a:spcPts val="2000"/>
                        </a:spcBef>
                        <a:buFont typeface="Arial" panose="020B0604020202020204" pitchFamily="34" charset="0"/>
                        <a:defRPr sz="5000" kern="1200">
                          <a:solidFill>
                            <a:schemeClr val="tx1"/>
                          </a:solidFill>
                          <a:latin typeface="Calibri" panose="020F0502020204030204" pitchFamily="34" charset="0"/>
                          <a:ea typeface="新細明體" panose="02020500000000000000" pitchFamily="18" charset="-120"/>
                        </a:defRPr>
                      </a:lvl1pPr>
                      <a:lvl2pPr marL="742950" indent="-285750" algn="l" defTabSz="914400" rtl="0" eaLnBrk="1" latinLnBrk="0" hangingPunct="1">
                        <a:lnSpc>
                          <a:spcPct val="90000"/>
                        </a:lnSpc>
                        <a:spcBef>
                          <a:spcPts val="1000"/>
                        </a:spcBef>
                        <a:buFont typeface="Arial" panose="020B0604020202020204" pitchFamily="34" charset="0"/>
                        <a:defRPr sz="4400" kern="1200">
                          <a:solidFill>
                            <a:schemeClr val="tx1"/>
                          </a:solidFill>
                          <a:latin typeface="Calibri" panose="020F0502020204030204" pitchFamily="34" charset="0"/>
                          <a:ea typeface="新細明體" panose="02020500000000000000" pitchFamily="18" charset="-120"/>
                        </a:defRPr>
                      </a:lvl2pPr>
                      <a:lvl3pPr marL="1143000" indent="-228600" algn="l" defTabSz="914400" rtl="0" eaLnBrk="1" latinLnBrk="0" hangingPunct="1">
                        <a:lnSpc>
                          <a:spcPct val="90000"/>
                        </a:lnSpc>
                        <a:spcBef>
                          <a:spcPts val="1000"/>
                        </a:spcBef>
                        <a:buFont typeface="Arial" panose="020B0604020202020204" pitchFamily="34" charset="0"/>
                        <a:defRPr sz="3600" kern="1200">
                          <a:solidFill>
                            <a:schemeClr val="tx1"/>
                          </a:solidFill>
                          <a:latin typeface="Calibri" panose="020F0502020204030204" pitchFamily="34" charset="0"/>
                          <a:ea typeface="新細明體" panose="02020500000000000000" pitchFamily="18" charset="-120"/>
                        </a:defRPr>
                      </a:lvl3pPr>
                      <a:lvl4pPr marL="16002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4pPr>
                      <a:lvl5pPr marL="20574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5pPr>
                      <a:lvl6pPr marL="25146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6pPr>
                      <a:lvl7pPr marL="29718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7pPr>
                      <a:lvl8pPr marL="34290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8pPr>
                      <a:lvl9pPr marL="38862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9pPr>
                    </a:lstStyle>
                    <a:p>
                      <a:pPr marL="0" marR="0" lvl="0" indent="0" algn="ctr" defTabSz="1828800" rtl="0" eaLnBrk="1" fontAlgn="base" latinLnBrk="0" hangingPunct="1">
                        <a:lnSpc>
                          <a:spcPct val="100000"/>
                        </a:lnSpc>
                        <a:spcBef>
                          <a:spcPct val="0"/>
                        </a:spcBef>
                        <a:spcAft>
                          <a:spcPct val="0"/>
                        </a:spcAft>
                        <a:buClrTx/>
                        <a:buSzTx/>
                        <a:buFontTx/>
                        <a:buNone/>
                        <a:tabLst/>
                      </a:pP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第</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1</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類</a:t>
                      </a:r>
                      <a:endPar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1828800" rtl="0" eaLnBrk="1" fontAlgn="base" latinLnBrk="0" hangingPunct="1">
                        <a:lnSpc>
                          <a:spcPct val="100000"/>
                        </a:lnSpc>
                        <a:spcBef>
                          <a:spcPct val="0"/>
                        </a:spcBef>
                        <a:spcAft>
                          <a:spcPct val="0"/>
                        </a:spcAft>
                        <a:buClrTx/>
                        <a:buSzTx/>
                        <a:buFontTx/>
                        <a:buNone/>
                        <a:tabLst/>
                      </a:pP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敏感程度較高</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endPar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47011" marR="47011" marT="23506" marB="23506"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7E4BD"/>
                    </a:solidFill>
                  </a:tcPr>
                </a:tc>
                <a:tc>
                  <a:txBody>
                    <a:bodyPr/>
                    <a:lstStyle>
                      <a:defPPr>
                        <a:defRPr lang="zh-TW"/>
                      </a:defPPr>
                      <a:lvl1pPr marL="0" algn="l" defTabSz="914400" rtl="0" eaLnBrk="1" latinLnBrk="0" hangingPunct="1">
                        <a:lnSpc>
                          <a:spcPct val="90000"/>
                        </a:lnSpc>
                        <a:spcBef>
                          <a:spcPts val="2000"/>
                        </a:spcBef>
                        <a:buFont typeface="Arial" panose="020B0604020202020204" pitchFamily="34" charset="0"/>
                        <a:defRPr sz="5000" kern="1200">
                          <a:solidFill>
                            <a:schemeClr val="tx1"/>
                          </a:solidFill>
                          <a:latin typeface="Calibri" panose="020F0502020204030204" pitchFamily="34" charset="0"/>
                          <a:ea typeface="新細明體" panose="02020500000000000000" pitchFamily="18" charset="-120"/>
                        </a:defRPr>
                      </a:lvl1pPr>
                      <a:lvl2pPr marL="742950" indent="-285750" algn="l" defTabSz="914400" rtl="0" eaLnBrk="1" latinLnBrk="0" hangingPunct="1">
                        <a:lnSpc>
                          <a:spcPct val="90000"/>
                        </a:lnSpc>
                        <a:spcBef>
                          <a:spcPts val="1000"/>
                        </a:spcBef>
                        <a:buFont typeface="Arial" panose="020B0604020202020204" pitchFamily="34" charset="0"/>
                        <a:defRPr sz="4400" kern="1200">
                          <a:solidFill>
                            <a:schemeClr val="tx1"/>
                          </a:solidFill>
                          <a:latin typeface="Calibri" panose="020F0502020204030204" pitchFamily="34" charset="0"/>
                          <a:ea typeface="新細明體" panose="02020500000000000000" pitchFamily="18" charset="-120"/>
                        </a:defRPr>
                      </a:lvl2pPr>
                      <a:lvl3pPr marL="1143000" indent="-228600" algn="l" defTabSz="914400" rtl="0" eaLnBrk="1" latinLnBrk="0" hangingPunct="1">
                        <a:lnSpc>
                          <a:spcPct val="90000"/>
                        </a:lnSpc>
                        <a:spcBef>
                          <a:spcPts val="1000"/>
                        </a:spcBef>
                        <a:buFont typeface="Arial" panose="020B0604020202020204" pitchFamily="34" charset="0"/>
                        <a:defRPr sz="3600" kern="1200">
                          <a:solidFill>
                            <a:schemeClr val="tx1"/>
                          </a:solidFill>
                          <a:latin typeface="Calibri" panose="020F0502020204030204" pitchFamily="34" charset="0"/>
                          <a:ea typeface="新細明體" panose="02020500000000000000" pitchFamily="18" charset="-120"/>
                        </a:defRPr>
                      </a:lvl3pPr>
                      <a:lvl4pPr marL="16002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4pPr>
                      <a:lvl5pPr marL="20574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5pPr>
                      <a:lvl6pPr marL="25146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6pPr>
                      <a:lvl7pPr marL="29718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7pPr>
                      <a:lvl8pPr marL="34290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8pPr>
                      <a:lvl9pPr marL="38862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9pPr>
                    </a:lstStyle>
                    <a:p>
                      <a:pPr marL="0" marR="0" lvl="0" indent="0" algn="ctr" defTabSz="1828800" rtl="0" eaLnBrk="1" fontAlgn="base" latinLnBrk="0" hangingPunct="1">
                        <a:lnSpc>
                          <a:spcPct val="100000"/>
                        </a:lnSpc>
                        <a:spcBef>
                          <a:spcPct val="0"/>
                        </a:spcBef>
                        <a:spcAft>
                          <a:spcPct val="0"/>
                        </a:spcAft>
                        <a:buClrTx/>
                        <a:buSzTx/>
                        <a:buFontTx/>
                        <a:buNone/>
                        <a:tabLst/>
                      </a:pP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第</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1-1</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類</a:t>
                      </a:r>
                      <a:endPar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1828800" rtl="0" eaLnBrk="1" fontAlgn="base" latinLnBrk="0" hangingPunct="1">
                        <a:lnSpc>
                          <a:spcPct val="100000"/>
                        </a:lnSpc>
                        <a:spcBef>
                          <a:spcPct val="0"/>
                        </a:spcBef>
                        <a:spcAft>
                          <a:spcPct val="0"/>
                        </a:spcAft>
                        <a:buClrTx/>
                        <a:buSzTx/>
                        <a:buFontTx/>
                        <a:buNone/>
                        <a:tabLst/>
                      </a:pP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保護區</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endPar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47011" marR="47011" marT="23506" marB="23506"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B9CDE5">
                        <a:alpha val="50195"/>
                      </a:srgbClr>
                    </a:solidFill>
                  </a:tcPr>
                </a:tc>
                <a:tc>
                  <a:txBody>
                    <a:bodyPr/>
                    <a:lstStyle>
                      <a:defPPr>
                        <a:defRPr lang="zh-TW"/>
                      </a:defPPr>
                      <a:lvl1pPr marL="0" algn="l" defTabSz="914400" rtl="0" eaLnBrk="1" latinLnBrk="0" hangingPunct="1">
                        <a:lnSpc>
                          <a:spcPct val="90000"/>
                        </a:lnSpc>
                        <a:spcBef>
                          <a:spcPts val="2000"/>
                        </a:spcBef>
                        <a:buFont typeface="Arial" panose="020B0604020202020204" pitchFamily="34" charset="0"/>
                        <a:defRPr sz="5000" kern="1200">
                          <a:solidFill>
                            <a:schemeClr val="tx1"/>
                          </a:solidFill>
                          <a:latin typeface="Calibri" panose="020F0502020204030204" pitchFamily="34" charset="0"/>
                          <a:ea typeface="新細明體" panose="02020500000000000000" pitchFamily="18" charset="-120"/>
                        </a:defRPr>
                      </a:lvl1pPr>
                      <a:lvl2pPr marL="742950" indent="-285750" algn="l" defTabSz="914400" rtl="0" eaLnBrk="1" latinLnBrk="0" hangingPunct="1">
                        <a:lnSpc>
                          <a:spcPct val="90000"/>
                        </a:lnSpc>
                        <a:spcBef>
                          <a:spcPts val="1000"/>
                        </a:spcBef>
                        <a:buFont typeface="Arial" panose="020B0604020202020204" pitchFamily="34" charset="0"/>
                        <a:defRPr sz="4400" kern="1200">
                          <a:solidFill>
                            <a:schemeClr val="tx1"/>
                          </a:solidFill>
                          <a:latin typeface="Calibri" panose="020F0502020204030204" pitchFamily="34" charset="0"/>
                          <a:ea typeface="新細明體" panose="02020500000000000000" pitchFamily="18" charset="-120"/>
                        </a:defRPr>
                      </a:lvl2pPr>
                      <a:lvl3pPr marL="1143000" indent="-228600" algn="l" defTabSz="914400" rtl="0" eaLnBrk="1" latinLnBrk="0" hangingPunct="1">
                        <a:lnSpc>
                          <a:spcPct val="90000"/>
                        </a:lnSpc>
                        <a:spcBef>
                          <a:spcPts val="1000"/>
                        </a:spcBef>
                        <a:buFont typeface="Arial" panose="020B0604020202020204" pitchFamily="34" charset="0"/>
                        <a:defRPr sz="3600" kern="1200">
                          <a:solidFill>
                            <a:schemeClr val="tx1"/>
                          </a:solidFill>
                          <a:latin typeface="Calibri" panose="020F0502020204030204" pitchFamily="34" charset="0"/>
                          <a:ea typeface="新細明體" panose="02020500000000000000" pitchFamily="18" charset="-120"/>
                        </a:defRPr>
                      </a:lvl3pPr>
                      <a:lvl4pPr marL="16002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4pPr>
                      <a:lvl5pPr marL="20574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5pPr>
                      <a:lvl6pPr marL="25146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6pPr>
                      <a:lvl7pPr marL="29718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7pPr>
                      <a:lvl8pPr marL="34290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8pPr>
                      <a:lvl9pPr marL="38862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9pPr>
                    </a:lstStyle>
                    <a:p>
                      <a:pPr marL="0" marR="0" lvl="0" indent="0" algn="ctr" defTabSz="1828800" rtl="0" eaLnBrk="1" fontAlgn="base" latinLnBrk="0" hangingPunct="1">
                        <a:lnSpc>
                          <a:spcPct val="100000"/>
                        </a:lnSpc>
                        <a:spcBef>
                          <a:spcPct val="0"/>
                        </a:spcBef>
                        <a:spcAft>
                          <a:spcPct val="0"/>
                        </a:spcAft>
                        <a:buClrTx/>
                        <a:buSzTx/>
                        <a:buFontTx/>
                        <a:buNone/>
                        <a:tabLst/>
                      </a:pP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第</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1</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類</a:t>
                      </a:r>
                      <a:endPar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1828800" rtl="0" eaLnBrk="1" fontAlgn="base" latinLnBrk="0" hangingPunct="1">
                        <a:lnSpc>
                          <a:spcPct val="100000"/>
                        </a:lnSpc>
                        <a:spcBef>
                          <a:spcPct val="0"/>
                        </a:spcBef>
                        <a:spcAft>
                          <a:spcPct val="0"/>
                        </a:spcAft>
                        <a:buClrTx/>
                        <a:buSzTx/>
                        <a:buFontTx/>
                        <a:buNone/>
                        <a:tabLst/>
                      </a:pP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優良農地</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endPar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47011" marR="47011" marT="23506" marB="23506"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CD5B5"/>
                    </a:solidFill>
                  </a:tcPr>
                </a:tc>
                <a:tc>
                  <a:txBody>
                    <a:bodyPr/>
                    <a:lstStyle>
                      <a:defPPr>
                        <a:defRPr lang="zh-TW"/>
                      </a:defPPr>
                      <a:lvl1pPr marL="0" algn="l" defTabSz="914400" rtl="0" eaLnBrk="1" latinLnBrk="0" hangingPunct="1">
                        <a:lnSpc>
                          <a:spcPct val="90000"/>
                        </a:lnSpc>
                        <a:spcBef>
                          <a:spcPts val="2000"/>
                        </a:spcBef>
                        <a:buFont typeface="Arial" panose="020B0604020202020204" pitchFamily="34" charset="0"/>
                        <a:defRPr sz="5000" kern="1200">
                          <a:solidFill>
                            <a:schemeClr val="tx1"/>
                          </a:solidFill>
                          <a:latin typeface="Calibri" panose="020F0502020204030204" pitchFamily="34" charset="0"/>
                          <a:ea typeface="新細明體" panose="02020500000000000000" pitchFamily="18" charset="-120"/>
                        </a:defRPr>
                      </a:lvl1pPr>
                      <a:lvl2pPr marL="742950" indent="-285750" algn="l" defTabSz="914400" rtl="0" eaLnBrk="1" latinLnBrk="0" hangingPunct="1">
                        <a:lnSpc>
                          <a:spcPct val="90000"/>
                        </a:lnSpc>
                        <a:spcBef>
                          <a:spcPts val="1000"/>
                        </a:spcBef>
                        <a:buFont typeface="Arial" panose="020B0604020202020204" pitchFamily="34" charset="0"/>
                        <a:defRPr sz="4400" kern="1200">
                          <a:solidFill>
                            <a:schemeClr val="tx1"/>
                          </a:solidFill>
                          <a:latin typeface="Calibri" panose="020F0502020204030204" pitchFamily="34" charset="0"/>
                          <a:ea typeface="新細明體" panose="02020500000000000000" pitchFamily="18" charset="-120"/>
                        </a:defRPr>
                      </a:lvl2pPr>
                      <a:lvl3pPr marL="1143000" indent="-228600" algn="l" defTabSz="914400" rtl="0" eaLnBrk="1" latinLnBrk="0" hangingPunct="1">
                        <a:lnSpc>
                          <a:spcPct val="90000"/>
                        </a:lnSpc>
                        <a:spcBef>
                          <a:spcPts val="1000"/>
                        </a:spcBef>
                        <a:buFont typeface="Arial" panose="020B0604020202020204" pitchFamily="34" charset="0"/>
                        <a:defRPr sz="3600" kern="1200">
                          <a:solidFill>
                            <a:schemeClr val="tx1"/>
                          </a:solidFill>
                          <a:latin typeface="Calibri" panose="020F0502020204030204" pitchFamily="34" charset="0"/>
                          <a:ea typeface="新細明體" panose="02020500000000000000" pitchFamily="18" charset="-120"/>
                        </a:defRPr>
                      </a:lvl3pPr>
                      <a:lvl4pPr marL="16002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4pPr>
                      <a:lvl5pPr marL="20574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5pPr>
                      <a:lvl6pPr marL="25146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6pPr>
                      <a:lvl7pPr marL="29718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7pPr>
                      <a:lvl8pPr marL="34290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8pPr>
                      <a:lvl9pPr marL="38862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9pPr>
                    </a:lstStyle>
                    <a:p>
                      <a:pPr marL="0" marR="0" lvl="0" indent="0" algn="ctr" defTabSz="1828800" rtl="0" eaLnBrk="1" fontAlgn="base" latinLnBrk="0" hangingPunct="1">
                        <a:lnSpc>
                          <a:spcPct val="100000"/>
                        </a:lnSpc>
                        <a:spcBef>
                          <a:spcPct val="0"/>
                        </a:spcBef>
                        <a:spcAft>
                          <a:spcPct val="0"/>
                        </a:spcAft>
                        <a:buClrTx/>
                        <a:buSzTx/>
                        <a:buFontTx/>
                        <a:buNone/>
                        <a:tabLst/>
                      </a:pP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第</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1</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類</a:t>
                      </a:r>
                      <a:endPar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1828800" rtl="0" eaLnBrk="1" fontAlgn="base" latinLnBrk="0" hangingPunct="1">
                        <a:lnSpc>
                          <a:spcPct val="100000"/>
                        </a:lnSpc>
                        <a:spcBef>
                          <a:spcPct val="0"/>
                        </a:spcBef>
                        <a:spcAft>
                          <a:spcPct val="0"/>
                        </a:spcAft>
                        <a:buClrTx/>
                        <a:buSzTx/>
                        <a:buFontTx/>
                        <a:buNone/>
                        <a:tabLst/>
                      </a:pP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都市計畫區</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endPar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47011" marR="47011" marT="23506" marB="23506"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E6B9B8"/>
                    </a:solidFill>
                  </a:tcPr>
                </a:tc>
                <a:extLst>
                  <a:ext uri="{0D108BD9-81ED-4DB2-BD59-A6C34878D82A}">
                    <a16:rowId xmlns="" xmlns:a16="http://schemas.microsoft.com/office/drawing/2014/main" val="740903379"/>
                  </a:ext>
                </a:extLst>
              </a:tr>
              <a:tr h="506494">
                <a:tc>
                  <a:txBody>
                    <a:bodyPr/>
                    <a:lstStyle>
                      <a:defPPr>
                        <a:defRPr lang="zh-TW"/>
                      </a:defPPr>
                      <a:lvl1pPr marL="0" algn="l" defTabSz="914400" rtl="0" eaLnBrk="1" latinLnBrk="0" hangingPunct="1">
                        <a:lnSpc>
                          <a:spcPct val="90000"/>
                        </a:lnSpc>
                        <a:spcBef>
                          <a:spcPts val="2000"/>
                        </a:spcBef>
                        <a:buFont typeface="Arial" panose="020B0604020202020204" pitchFamily="34" charset="0"/>
                        <a:defRPr sz="5000" kern="1200">
                          <a:solidFill>
                            <a:schemeClr val="tx1"/>
                          </a:solidFill>
                          <a:latin typeface="Calibri" panose="020F0502020204030204" pitchFamily="34" charset="0"/>
                          <a:ea typeface="新細明體" panose="02020500000000000000" pitchFamily="18" charset="-120"/>
                        </a:defRPr>
                      </a:lvl1pPr>
                      <a:lvl2pPr marL="742950" indent="-285750" algn="l" defTabSz="914400" rtl="0" eaLnBrk="1" latinLnBrk="0" hangingPunct="1">
                        <a:lnSpc>
                          <a:spcPct val="90000"/>
                        </a:lnSpc>
                        <a:spcBef>
                          <a:spcPts val="1000"/>
                        </a:spcBef>
                        <a:buFont typeface="Arial" panose="020B0604020202020204" pitchFamily="34" charset="0"/>
                        <a:defRPr sz="4400" kern="1200">
                          <a:solidFill>
                            <a:schemeClr val="tx1"/>
                          </a:solidFill>
                          <a:latin typeface="Calibri" panose="020F0502020204030204" pitchFamily="34" charset="0"/>
                          <a:ea typeface="新細明體" panose="02020500000000000000" pitchFamily="18" charset="-120"/>
                        </a:defRPr>
                      </a:lvl2pPr>
                      <a:lvl3pPr marL="1143000" indent="-228600" algn="l" defTabSz="914400" rtl="0" eaLnBrk="1" latinLnBrk="0" hangingPunct="1">
                        <a:lnSpc>
                          <a:spcPct val="90000"/>
                        </a:lnSpc>
                        <a:spcBef>
                          <a:spcPts val="1000"/>
                        </a:spcBef>
                        <a:buFont typeface="Arial" panose="020B0604020202020204" pitchFamily="34" charset="0"/>
                        <a:defRPr sz="3600" kern="1200">
                          <a:solidFill>
                            <a:schemeClr val="tx1"/>
                          </a:solidFill>
                          <a:latin typeface="Calibri" panose="020F0502020204030204" pitchFamily="34" charset="0"/>
                          <a:ea typeface="新細明體" panose="02020500000000000000" pitchFamily="18" charset="-120"/>
                        </a:defRPr>
                      </a:lvl3pPr>
                      <a:lvl4pPr marL="16002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4pPr>
                      <a:lvl5pPr marL="20574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5pPr>
                      <a:lvl6pPr marL="25146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6pPr>
                      <a:lvl7pPr marL="29718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7pPr>
                      <a:lvl8pPr marL="34290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8pPr>
                      <a:lvl9pPr marL="38862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9pPr>
                    </a:lstStyle>
                    <a:p>
                      <a:pPr marL="0" marR="0" lvl="0" indent="0" algn="ctr" defTabSz="1828800" rtl="0" eaLnBrk="1" fontAlgn="base" latinLnBrk="0" hangingPunct="1">
                        <a:lnSpc>
                          <a:spcPct val="100000"/>
                        </a:lnSpc>
                        <a:spcBef>
                          <a:spcPct val="0"/>
                        </a:spcBef>
                        <a:spcAft>
                          <a:spcPct val="0"/>
                        </a:spcAft>
                        <a:buClrTx/>
                        <a:buSzTx/>
                        <a:buFontTx/>
                        <a:buNone/>
                        <a:tabLst/>
                      </a:pP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第</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2</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類</a:t>
                      </a:r>
                      <a:endPar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1828800" rtl="0" eaLnBrk="1" fontAlgn="base" latinLnBrk="0" hangingPunct="1">
                        <a:lnSpc>
                          <a:spcPct val="100000"/>
                        </a:lnSpc>
                        <a:spcBef>
                          <a:spcPct val="0"/>
                        </a:spcBef>
                        <a:spcAft>
                          <a:spcPct val="0"/>
                        </a:spcAft>
                        <a:buClrTx/>
                        <a:buSzTx/>
                        <a:buFontTx/>
                        <a:buNone/>
                        <a:tabLst/>
                      </a:pP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敏感程度次高</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endPar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47011" marR="47011" marT="23506" marB="23506"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7E4BD"/>
                    </a:solidFill>
                  </a:tcPr>
                </a:tc>
                <a:tc>
                  <a:txBody>
                    <a:bodyPr/>
                    <a:lstStyle>
                      <a:defPPr>
                        <a:defRPr lang="zh-TW"/>
                      </a:defPPr>
                      <a:lvl1pPr marL="0" algn="l" defTabSz="914400" rtl="0" eaLnBrk="1" latinLnBrk="0" hangingPunct="1">
                        <a:lnSpc>
                          <a:spcPct val="90000"/>
                        </a:lnSpc>
                        <a:spcBef>
                          <a:spcPts val="2000"/>
                        </a:spcBef>
                        <a:buFont typeface="Arial" panose="020B0604020202020204" pitchFamily="34" charset="0"/>
                        <a:defRPr sz="5000" kern="1200">
                          <a:solidFill>
                            <a:schemeClr val="tx1"/>
                          </a:solidFill>
                          <a:latin typeface="Calibri" panose="020F0502020204030204" pitchFamily="34" charset="0"/>
                          <a:ea typeface="新細明體" panose="02020500000000000000" pitchFamily="18" charset="-120"/>
                        </a:defRPr>
                      </a:lvl1pPr>
                      <a:lvl2pPr marL="742950" indent="-285750" algn="l" defTabSz="914400" rtl="0" eaLnBrk="1" latinLnBrk="0" hangingPunct="1">
                        <a:lnSpc>
                          <a:spcPct val="90000"/>
                        </a:lnSpc>
                        <a:spcBef>
                          <a:spcPts val="1000"/>
                        </a:spcBef>
                        <a:buFont typeface="Arial" panose="020B0604020202020204" pitchFamily="34" charset="0"/>
                        <a:defRPr sz="4400" kern="1200">
                          <a:solidFill>
                            <a:schemeClr val="tx1"/>
                          </a:solidFill>
                          <a:latin typeface="Calibri" panose="020F0502020204030204" pitchFamily="34" charset="0"/>
                          <a:ea typeface="新細明體" panose="02020500000000000000" pitchFamily="18" charset="-120"/>
                        </a:defRPr>
                      </a:lvl2pPr>
                      <a:lvl3pPr marL="1143000" indent="-228600" algn="l" defTabSz="914400" rtl="0" eaLnBrk="1" latinLnBrk="0" hangingPunct="1">
                        <a:lnSpc>
                          <a:spcPct val="90000"/>
                        </a:lnSpc>
                        <a:spcBef>
                          <a:spcPts val="1000"/>
                        </a:spcBef>
                        <a:buFont typeface="Arial" panose="020B0604020202020204" pitchFamily="34" charset="0"/>
                        <a:defRPr sz="3600" kern="1200">
                          <a:solidFill>
                            <a:schemeClr val="tx1"/>
                          </a:solidFill>
                          <a:latin typeface="Calibri" panose="020F0502020204030204" pitchFamily="34" charset="0"/>
                          <a:ea typeface="新細明體" panose="02020500000000000000" pitchFamily="18" charset="-120"/>
                        </a:defRPr>
                      </a:lvl3pPr>
                      <a:lvl4pPr marL="16002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4pPr>
                      <a:lvl5pPr marL="20574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5pPr>
                      <a:lvl6pPr marL="25146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6pPr>
                      <a:lvl7pPr marL="29718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7pPr>
                      <a:lvl8pPr marL="34290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8pPr>
                      <a:lvl9pPr marL="38862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9pPr>
                    </a:lstStyle>
                    <a:p>
                      <a:pPr marL="0" marR="0" lvl="0" indent="0" algn="ctr" defTabSz="1828800" rtl="0" eaLnBrk="1" fontAlgn="base" latinLnBrk="0" hangingPunct="1">
                        <a:lnSpc>
                          <a:spcPct val="100000"/>
                        </a:lnSpc>
                        <a:spcBef>
                          <a:spcPct val="0"/>
                        </a:spcBef>
                        <a:spcAft>
                          <a:spcPct val="0"/>
                        </a:spcAft>
                        <a:buClrTx/>
                        <a:buSzTx/>
                        <a:buFontTx/>
                        <a:buNone/>
                        <a:tabLst/>
                      </a:pP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第</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1-2</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類</a:t>
                      </a:r>
                      <a:endPar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1828800" rtl="0" eaLnBrk="1" fontAlgn="base" latinLnBrk="0" hangingPunct="1">
                        <a:lnSpc>
                          <a:spcPct val="100000"/>
                        </a:lnSpc>
                        <a:spcBef>
                          <a:spcPct val="0"/>
                        </a:spcBef>
                        <a:spcAft>
                          <a:spcPct val="0"/>
                        </a:spcAft>
                        <a:buClrTx/>
                        <a:buSzTx/>
                        <a:buFontTx/>
                        <a:buNone/>
                        <a:tabLst/>
                      </a:pP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排他性</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endPar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47011" marR="47011" marT="23506" marB="23506"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B9CDE5">
                        <a:alpha val="50195"/>
                      </a:srgbClr>
                    </a:solidFill>
                  </a:tcPr>
                </a:tc>
                <a:tc>
                  <a:txBody>
                    <a:bodyPr/>
                    <a:lstStyle>
                      <a:defPPr>
                        <a:defRPr lang="zh-TW"/>
                      </a:defPPr>
                      <a:lvl1pPr marL="0" algn="l" defTabSz="914400" rtl="0" eaLnBrk="1" latinLnBrk="0" hangingPunct="1">
                        <a:lnSpc>
                          <a:spcPct val="90000"/>
                        </a:lnSpc>
                        <a:spcBef>
                          <a:spcPts val="2000"/>
                        </a:spcBef>
                        <a:buFont typeface="Arial" panose="020B0604020202020204" pitchFamily="34" charset="0"/>
                        <a:defRPr sz="5000" kern="1200">
                          <a:solidFill>
                            <a:schemeClr val="tx1"/>
                          </a:solidFill>
                          <a:latin typeface="Calibri" panose="020F0502020204030204" pitchFamily="34" charset="0"/>
                          <a:ea typeface="新細明體" panose="02020500000000000000" pitchFamily="18" charset="-120"/>
                        </a:defRPr>
                      </a:lvl1pPr>
                      <a:lvl2pPr marL="742950" indent="-285750" algn="l" defTabSz="914400" rtl="0" eaLnBrk="1" latinLnBrk="0" hangingPunct="1">
                        <a:lnSpc>
                          <a:spcPct val="90000"/>
                        </a:lnSpc>
                        <a:spcBef>
                          <a:spcPts val="1000"/>
                        </a:spcBef>
                        <a:buFont typeface="Arial" panose="020B0604020202020204" pitchFamily="34" charset="0"/>
                        <a:defRPr sz="4400" kern="1200">
                          <a:solidFill>
                            <a:schemeClr val="tx1"/>
                          </a:solidFill>
                          <a:latin typeface="Calibri" panose="020F0502020204030204" pitchFamily="34" charset="0"/>
                          <a:ea typeface="新細明體" panose="02020500000000000000" pitchFamily="18" charset="-120"/>
                        </a:defRPr>
                      </a:lvl2pPr>
                      <a:lvl3pPr marL="1143000" indent="-228600" algn="l" defTabSz="914400" rtl="0" eaLnBrk="1" latinLnBrk="0" hangingPunct="1">
                        <a:lnSpc>
                          <a:spcPct val="90000"/>
                        </a:lnSpc>
                        <a:spcBef>
                          <a:spcPts val="1000"/>
                        </a:spcBef>
                        <a:buFont typeface="Arial" panose="020B0604020202020204" pitchFamily="34" charset="0"/>
                        <a:defRPr sz="3600" kern="1200">
                          <a:solidFill>
                            <a:schemeClr val="tx1"/>
                          </a:solidFill>
                          <a:latin typeface="Calibri" panose="020F0502020204030204" pitchFamily="34" charset="0"/>
                          <a:ea typeface="新細明體" panose="02020500000000000000" pitchFamily="18" charset="-120"/>
                        </a:defRPr>
                      </a:lvl3pPr>
                      <a:lvl4pPr marL="16002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4pPr>
                      <a:lvl5pPr marL="20574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5pPr>
                      <a:lvl6pPr marL="25146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6pPr>
                      <a:lvl7pPr marL="29718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7pPr>
                      <a:lvl8pPr marL="34290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8pPr>
                      <a:lvl9pPr marL="38862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9pPr>
                    </a:lstStyle>
                    <a:p>
                      <a:pPr marL="0" marR="0" lvl="0" indent="0" algn="ctr" defTabSz="1828800" rtl="0" eaLnBrk="1" fontAlgn="base" latinLnBrk="0" hangingPunct="1">
                        <a:lnSpc>
                          <a:spcPct val="100000"/>
                        </a:lnSpc>
                        <a:spcBef>
                          <a:spcPct val="0"/>
                        </a:spcBef>
                        <a:spcAft>
                          <a:spcPct val="0"/>
                        </a:spcAft>
                        <a:buClrTx/>
                        <a:buSzTx/>
                        <a:buFontTx/>
                        <a:buNone/>
                        <a:tabLst/>
                      </a:pP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第</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2</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類</a:t>
                      </a:r>
                      <a:endPar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1828800" rtl="0" eaLnBrk="1" fontAlgn="base" latinLnBrk="0" hangingPunct="1">
                        <a:lnSpc>
                          <a:spcPct val="100000"/>
                        </a:lnSpc>
                        <a:spcBef>
                          <a:spcPct val="0"/>
                        </a:spcBef>
                        <a:spcAft>
                          <a:spcPct val="0"/>
                        </a:spcAft>
                        <a:buClrTx/>
                        <a:buSzTx/>
                        <a:buFontTx/>
                        <a:buNone/>
                        <a:tabLst/>
                      </a:pP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良好農地</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endPar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47011" marR="47011" marT="23506" marB="23506"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CD5B5"/>
                    </a:solidFill>
                  </a:tcPr>
                </a:tc>
                <a:tc>
                  <a:txBody>
                    <a:bodyPr/>
                    <a:lstStyle>
                      <a:defPPr>
                        <a:defRPr lang="zh-TW"/>
                      </a:defPPr>
                      <a:lvl1pPr marL="0" algn="l" defTabSz="914400" rtl="0" eaLnBrk="1" latinLnBrk="0" hangingPunct="1">
                        <a:lnSpc>
                          <a:spcPct val="90000"/>
                        </a:lnSpc>
                        <a:spcBef>
                          <a:spcPts val="2000"/>
                        </a:spcBef>
                        <a:buFont typeface="Arial" panose="020B0604020202020204" pitchFamily="34" charset="0"/>
                        <a:defRPr sz="5000" kern="1200">
                          <a:solidFill>
                            <a:schemeClr val="tx1"/>
                          </a:solidFill>
                          <a:latin typeface="Calibri" panose="020F0502020204030204" pitchFamily="34" charset="0"/>
                          <a:ea typeface="新細明體" panose="02020500000000000000" pitchFamily="18" charset="-120"/>
                        </a:defRPr>
                      </a:lvl1pPr>
                      <a:lvl2pPr marL="742950" indent="-285750" algn="l" defTabSz="914400" rtl="0" eaLnBrk="1" latinLnBrk="0" hangingPunct="1">
                        <a:lnSpc>
                          <a:spcPct val="90000"/>
                        </a:lnSpc>
                        <a:spcBef>
                          <a:spcPts val="1000"/>
                        </a:spcBef>
                        <a:buFont typeface="Arial" panose="020B0604020202020204" pitchFamily="34" charset="0"/>
                        <a:defRPr sz="4400" kern="1200">
                          <a:solidFill>
                            <a:schemeClr val="tx1"/>
                          </a:solidFill>
                          <a:latin typeface="Calibri" panose="020F0502020204030204" pitchFamily="34" charset="0"/>
                          <a:ea typeface="新細明體" panose="02020500000000000000" pitchFamily="18" charset="-120"/>
                        </a:defRPr>
                      </a:lvl2pPr>
                      <a:lvl3pPr marL="1143000" indent="-228600" algn="l" defTabSz="914400" rtl="0" eaLnBrk="1" latinLnBrk="0" hangingPunct="1">
                        <a:lnSpc>
                          <a:spcPct val="90000"/>
                        </a:lnSpc>
                        <a:spcBef>
                          <a:spcPts val="1000"/>
                        </a:spcBef>
                        <a:buFont typeface="Arial" panose="020B0604020202020204" pitchFamily="34" charset="0"/>
                        <a:defRPr sz="3600" kern="1200">
                          <a:solidFill>
                            <a:schemeClr val="tx1"/>
                          </a:solidFill>
                          <a:latin typeface="Calibri" panose="020F0502020204030204" pitchFamily="34" charset="0"/>
                          <a:ea typeface="新細明體" panose="02020500000000000000" pitchFamily="18" charset="-120"/>
                        </a:defRPr>
                      </a:lvl3pPr>
                      <a:lvl4pPr marL="16002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4pPr>
                      <a:lvl5pPr marL="20574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5pPr>
                      <a:lvl6pPr marL="25146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6pPr>
                      <a:lvl7pPr marL="29718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7pPr>
                      <a:lvl8pPr marL="34290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8pPr>
                      <a:lvl9pPr marL="38862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9pPr>
                    </a:lstStyle>
                    <a:p>
                      <a:pPr marL="0" marR="0" lvl="0" indent="0" algn="ctr" defTabSz="1828800" rtl="0" eaLnBrk="1" fontAlgn="base" latinLnBrk="0" hangingPunct="1">
                        <a:lnSpc>
                          <a:spcPct val="100000"/>
                        </a:lnSpc>
                        <a:spcBef>
                          <a:spcPct val="0"/>
                        </a:spcBef>
                        <a:spcAft>
                          <a:spcPct val="0"/>
                        </a:spcAft>
                        <a:buClrTx/>
                        <a:buSzTx/>
                        <a:buFontTx/>
                        <a:buNone/>
                        <a:tabLst/>
                      </a:pP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第</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2-1</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類</a:t>
                      </a:r>
                      <a:endPar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1828800" rtl="0" eaLnBrk="1" fontAlgn="base" latinLnBrk="0" hangingPunct="1">
                        <a:lnSpc>
                          <a:spcPct val="100000"/>
                        </a:lnSpc>
                        <a:spcBef>
                          <a:spcPct val="0"/>
                        </a:spcBef>
                        <a:spcAft>
                          <a:spcPct val="0"/>
                        </a:spcAft>
                        <a:buClrTx/>
                        <a:buSzTx/>
                        <a:buFontTx/>
                        <a:buNone/>
                        <a:tabLst/>
                      </a:pP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鄉村區等</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endPar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47011" marR="47011" marT="23506" marB="23506"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E6B9B8"/>
                    </a:solidFill>
                  </a:tcPr>
                </a:tc>
                <a:extLst>
                  <a:ext uri="{0D108BD9-81ED-4DB2-BD59-A6C34878D82A}">
                    <a16:rowId xmlns="" xmlns:a16="http://schemas.microsoft.com/office/drawing/2014/main" val="2095894385"/>
                  </a:ext>
                </a:extLst>
              </a:tr>
              <a:tr h="506494">
                <a:tc>
                  <a:txBody>
                    <a:bodyPr/>
                    <a:lstStyle>
                      <a:defPPr>
                        <a:defRPr lang="zh-TW"/>
                      </a:defPPr>
                      <a:lvl1pPr marL="0" algn="l" defTabSz="914400" rtl="0" eaLnBrk="1" latinLnBrk="0" hangingPunct="1">
                        <a:lnSpc>
                          <a:spcPct val="90000"/>
                        </a:lnSpc>
                        <a:spcBef>
                          <a:spcPts val="2000"/>
                        </a:spcBef>
                        <a:buFont typeface="Arial" panose="020B0604020202020204" pitchFamily="34" charset="0"/>
                        <a:defRPr sz="5000" kern="1200">
                          <a:solidFill>
                            <a:schemeClr val="tx1"/>
                          </a:solidFill>
                          <a:latin typeface="Calibri" panose="020F0502020204030204" pitchFamily="34" charset="0"/>
                          <a:ea typeface="新細明體" panose="02020500000000000000" pitchFamily="18" charset="-120"/>
                        </a:defRPr>
                      </a:lvl1pPr>
                      <a:lvl2pPr marL="742950" indent="-285750" algn="l" defTabSz="914400" rtl="0" eaLnBrk="1" latinLnBrk="0" hangingPunct="1">
                        <a:lnSpc>
                          <a:spcPct val="90000"/>
                        </a:lnSpc>
                        <a:spcBef>
                          <a:spcPts val="1000"/>
                        </a:spcBef>
                        <a:buFont typeface="Arial" panose="020B0604020202020204" pitchFamily="34" charset="0"/>
                        <a:defRPr sz="4400" kern="1200">
                          <a:solidFill>
                            <a:schemeClr val="tx1"/>
                          </a:solidFill>
                          <a:latin typeface="Calibri" panose="020F0502020204030204" pitchFamily="34" charset="0"/>
                          <a:ea typeface="新細明體" panose="02020500000000000000" pitchFamily="18" charset="-120"/>
                        </a:defRPr>
                      </a:lvl2pPr>
                      <a:lvl3pPr marL="1143000" indent="-228600" algn="l" defTabSz="914400" rtl="0" eaLnBrk="1" latinLnBrk="0" hangingPunct="1">
                        <a:lnSpc>
                          <a:spcPct val="90000"/>
                        </a:lnSpc>
                        <a:spcBef>
                          <a:spcPts val="1000"/>
                        </a:spcBef>
                        <a:buFont typeface="Arial" panose="020B0604020202020204" pitchFamily="34" charset="0"/>
                        <a:defRPr sz="3600" kern="1200">
                          <a:solidFill>
                            <a:schemeClr val="tx1"/>
                          </a:solidFill>
                          <a:latin typeface="Calibri" panose="020F0502020204030204" pitchFamily="34" charset="0"/>
                          <a:ea typeface="新細明體" panose="02020500000000000000" pitchFamily="18" charset="-120"/>
                        </a:defRPr>
                      </a:lvl3pPr>
                      <a:lvl4pPr marL="16002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4pPr>
                      <a:lvl5pPr marL="20574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5pPr>
                      <a:lvl6pPr marL="25146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6pPr>
                      <a:lvl7pPr marL="29718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7pPr>
                      <a:lvl8pPr marL="34290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8pPr>
                      <a:lvl9pPr marL="38862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9pPr>
                    </a:lstStyle>
                    <a:p>
                      <a:pPr marL="0" marR="0" lvl="0" indent="0" algn="ctr" defTabSz="1828800" rtl="0" eaLnBrk="1" fontAlgn="base" latinLnBrk="0" hangingPunct="1">
                        <a:lnSpc>
                          <a:spcPct val="100000"/>
                        </a:lnSpc>
                        <a:spcBef>
                          <a:spcPct val="0"/>
                        </a:spcBef>
                        <a:spcAft>
                          <a:spcPct val="0"/>
                        </a:spcAft>
                        <a:buClrTx/>
                        <a:buSzTx/>
                        <a:buFontTx/>
                        <a:buNone/>
                        <a:tabLst/>
                      </a:pP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第</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3</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類</a:t>
                      </a:r>
                      <a:endPar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1828800" rtl="0" eaLnBrk="1" fontAlgn="base" latinLnBrk="0" hangingPunct="1">
                        <a:lnSpc>
                          <a:spcPct val="100000"/>
                        </a:lnSpc>
                        <a:spcBef>
                          <a:spcPct val="0"/>
                        </a:spcBef>
                        <a:spcAft>
                          <a:spcPct val="0"/>
                        </a:spcAft>
                        <a:buClrTx/>
                        <a:buSzTx/>
                        <a:buFontTx/>
                        <a:buNone/>
                        <a:tabLst/>
                      </a:pP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國家公園</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endPar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47011" marR="47011" marT="23506" marB="23506"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7E4BD"/>
                    </a:solidFill>
                  </a:tcPr>
                </a:tc>
                <a:tc>
                  <a:txBody>
                    <a:bodyPr/>
                    <a:lstStyle>
                      <a:defPPr>
                        <a:defRPr lang="zh-TW"/>
                      </a:defPPr>
                      <a:lvl1pPr marL="0" algn="l" defTabSz="914400" rtl="0" eaLnBrk="1" latinLnBrk="0" hangingPunct="1">
                        <a:lnSpc>
                          <a:spcPct val="90000"/>
                        </a:lnSpc>
                        <a:spcBef>
                          <a:spcPts val="2000"/>
                        </a:spcBef>
                        <a:buFont typeface="Arial" panose="020B0604020202020204" pitchFamily="34" charset="0"/>
                        <a:defRPr sz="5000" kern="1200">
                          <a:solidFill>
                            <a:schemeClr val="tx1"/>
                          </a:solidFill>
                          <a:latin typeface="Calibri" panose="020F0502020204030204" pitchFamily="34" charset="0"/>
                          <a:ea typeface="新細明體" panose="02020500000000000000" pitchFamily="18" charset="-120"/>
                        </a:defRPr>
                      </a:lvl1pPr>
                      <a:lvl2pPr marL="742950" indent="-285750" algn="l" defTabSz="914400" rtl="0" eaLnBrk="1" latinLnBrk="0" hangingPunct="1">
                        <a:lnSpc>
                          <a:spcPct val="90000"/>
                        </a:lnSpc>
                        <a:spcBef>
                          <a:spcPts val="1000"/>
                        </a:spcBef>
                        <a:buFont typeface="Arial" panose="020B0604020202020204" pitchFamily="34" charset="0"/>
                        <a:defRPr sz="4400" kern="1200">
                          <a:solidFill>
                            <a:schemeClr val="tx1"/>
                          </a:solidFill>
                          <a:latin typeface="Calibri" panose="020F0502020204030204" pitchFamily="34" charset="0"/>
                          <a:ea typeface="新細明體" panose="02020500000000000000" pitchFamily="18" charset="-120"/>
                        </a:defRPr>
                      </a:lvl2pPr>
                      <a:lvl3pPr marL="1143000" indent="-228600" algn="l" defTabSz="914400" rtl="0" eaLnBrk="1" latinLnBrk="0" hangingPunct="1">
                        <a:lnSpc>
                          <a:spcPct val="90000"/>
                        </a:lnSpc>
                        <a:spcBef>
                          <a:spcPts val="1000"/>
                        </a:spcBef>
                        <a:buFont typeface="Arial" panose="020B0604020202020204" pitchFamily="34" charset="0"/>
                        <a:defRPr sz="3600" kern="1200">
                          <a:solidFill>
                            <a:schemeClr val="tx1"/>
                          </a:solidFill>
                          <a:latin typeface="Calibri" panose="020F0502020204030204" pitchFamily="34" charset="0"/>
                          <a:ea typeface="新細明體" panose="02020500000000000000" pitchFamily="18" charset="-120"/>
                        </a:defRPr>
                      </a:lvl3pPr>
                      <a:lvl4pPr marL="16002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4pPr>
                      <a:lvl5pPr marL="20574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5pPr>
                      <a:lvl6pPr marL="25146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6pPr>
                      <a:lvl7pPr marL="29718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7pPr>
                      <a:lvl8pPr marL="34290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8pPr>
                      <a:lvl9pPr marL="38862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9pPr>
                    </a:lstStyle>
                    <a:p>
                      <a:pPr marL="0" marR="0" lvl="0" indent="0" algn="ctr" defTabSz="1828800" rtl="0" eaLnBrk="1" fontAlgn="base" latinLnBrk="0" hangingPunct="1">
                        <a:lnSpc>
                          <a:spcPct val="100000"/>
                        </a:lnSpc>
                        <a:spcBef>
                          <a:spcPct val="0"/>
                        </a:spcBef>
                        <a:spcAft>
                          <a:spcPct val="0"/>
                        </a:spcAft>
                        <a:buClrTx/>
                        <a:buSzTx/>
                        <a:buFontTx/>
                        <a:buNone/>
                        <a:tabLst/>
                      </a:pPr>
                      <a:r>
                        <a:rPr kumimoji="0" lang="zh-TW" altLang="en-US" sz="15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第</a:t>
                      </a:r>
                      <a:r>
                        <a:rPr kumimoji="0" lang="en-US" altLang="zh-TW" sz="15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1-3</a:t>
                      </a:r>
                      <a:r>
                        <a:rPr kumimoji="0" lang="zh-TW" altLang="en-US" sz="15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類</a:t>
                      </a:r>
                      <a:endParaRPr kumimoji="0" lang="en-US" altLang="zh-TW" sz="15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1828800" rtl="0" eaLnBrk="1" fontAlgn="base" latinLnBrk="0" hangingPunct="1">
                        <a:lnSpc>
                          <a:spcPct val="100000"/>
                        </a:lnSpc>
                        <a:spcBef>
                          <a:spcPct val="0"/>
                        </a:spcBef>
                        <a:spcAft>
                          <a:spcPct val="0"/>
                        </a:spcAft>
                        <a:buClrTx/>
                        <a:buSzTx/>
                        <a:buFontTx/>
                        <a:buNone/>
                        <a:tabLst/>
                      </a:pPr>
                      <a:r>
                        <a:rPr kumimoji="0" lang="en-US" altLang="zh-TW" sz="15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0" lang="zh-TW" altLang="en-US" sz="15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儲備用地</a:t>
                      </a:r>
                      <a:r>
                        <a:rPr kumimoji="0" lang="en-US" altLang="zh-TW" sz="15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 </a:t>
                      </a:r>
                    </a:p>
                  </a:txBody>
                  <a:tcPr marL="47011" marR="47011" marT="23506" marB="23506"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B9CDE5">
                        <a:alpha val="50195"/>
                      </a:srgbClr>
                    </a:solidFill>
                  </a:tcPr>
                </a:tc>
                <a:tc>
                  <a:txBody>
                    <a:bodyPr/>
                    <a:lstStyle>
                      <a:defPPr>
                        <a:defRPr lang="zh-TW"/>
                      </a:defPPr>
                      <a:lvl1pPr marL="0" algn="l" defTabSz="914400" rtl="0" eaLnBrk="1" latinLnBrk="0" hangingPunct="1">
                        <a:lnSpc>
                          <a:spcPct val="90000"/>
                        </a:lnSpc>
                        <a:spcBef>
                          <a:spcPts val="2000"/>
                        </a:spcBef>
                        <a:buFont typeface="Arial" panose="020B0604020202020204" pitchFamily="34" charset="0"/>
                        <a:defRPr sz="5000" kern="1200">
                          <a:solidFill>
                            <a:schemeClr val="tx1"/>
                          </a:solidFill>
                          <a:latin typeface="Calibri" panose="020F0502020204030204" pitchFamily="34" charset="0"/>
                          <a:ea typeface="新細明體" panose="02020500000000000000" pitchFamily="18" charset="-120"/>
                        </a:defRPr>
                      </a:lvl1pPr>
                      <a:lvl2pPr marL="742950" indent="-285750" algn="l" defTabSz="914400" rtl="0" eaLnBrk="1" latinLnBrk="0" hangingPunct="1">
                        <a:lnSpc>
                          <a:spcPct val="90000"/>
                        </a:lnSpc>
                        <a:spcBef>
                          <a:spcPts val="1000"/>
                        </a:spcBef>
                        <a:buFont typeface="Arial" panose="020B0604020202020204" pitchFamily="34" charset="0"/>
                        <a:defRPr sz="4400" kern="1200">
                          <a:solidFill>
                            <a:schemeClr val="tx1"/>
                          </a:solidFill>
                          <a:latin typeface="Calibri" panose="020F0502020204030204" pitchFamily="34" charset="0"/>
                          <a:ea typeface="新細明體" panose="02020500000000000000" pitchFamily="18" charset="-120"/>
                        </a:defRPr>
                      </a:lvl2pPr>
                      <a:lvl3pPr marL="1143000" indent="-228600" algn="l" defTabSz="914400" rtl="0" eaLnBrk="1" latinLnBrk="0" hangingPunct="1">
                        <a:lnSpc>
                          <a:spcPct val="90000"/>
                        </a:lnSpc>
                        <a:spcBef>
                          <a:spcPts val="1000"/>
                        </a:spcBef>
                        <a:buFont typeface="Arial" panose="020B0604020202020204" pitchFamily="34" charset="0"/>
                        <a:defRPr sz="3600" kern="1200">
                          <a:solidFill>
                            <a:schemeClr val="tx1"/>
                          </a:solidFill>
                          <a:latin typeface="Calibri" panose="020F0502020204030204" pitchFamily="34" charset="0"/>
                          <a:ea typeface="新細明體" panose="02020500000000000000" pitchFamily="18" charset="-120"/>
                        </a:defRPr>
                      </a:lvl3pPr>
                      <a:lvl4pPr marL="16002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4pPr>
                      <a:lvl5pPr marL="20574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5pPr>
                      <a:lvl6pPr marL="25146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6pPr>
                      <a:lvl7pPr marL="29718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7pPr>
                      <a:lvl8pPr marL="34290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8pPr>
                      <a:lvl9pPr marL="38862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9pPr>
                    </a:lstStyle>
                    <a:p>
                      <a:pPr marL="0" marR="0" lvl="0" indent="0" algn="ctr" defTabSz="1828800" rtl="0" eaLnBrk="1" fontAlgn="base" latinLnBrk="0" hangingPunct="1">
                        <a:lnSpc>
                          <a:spcPct val="100000"/>
                        </a:lnSpc>
                        <a:spcBef>
                          <a:spcPct val="0"/>
                        </a:spcBef>
                        <a:spcAft>
                          <a:spcPct val="0"/>
                        </a:spcAft>
                        <a:buClrTx/>
                        <a:buSzTx/>
                        <a:buFontTx/>
                        <a:buNone/>
                        <a:tabLst/>
                      </a:pP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第</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3</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類</a:t>
                      </a:r>
                      <a:endPar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1828800" rtl="0" eaLnBrk="1" fontAlgn="base" latinLnBrk="0" hangingPunct="1">
                        <a:lnSpc>
                          <a:spcPct val="100000"/>
                        </a:lnSpc>
                        <a:spcBef>
                          <a:spcPct val="0"/>
                        </a:spcBef>
                        <a:spcAft>
                          <a:spcPct val="0"/>
                        </a:spcAft>
                        <a:buClrTx/>
                        <a:buSzTx/>
                        <a:buFontTx/>
                        <a:buNone/>
                        <a:tabLst/>
                      </a:pP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坡地農地</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endPar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47011" marR="47011" marT="23506" marB="23506"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CD5B5"/>
                    </a:solidFill>
                  </a:tcPr>
                </a:tc>
                <a:tc>
                  <a:txBody>
                    <a:bodyPr/>
                    <a:lstStyle>
                      <a:defPPr>
                        <a:defRPr lang="zh-TW"/>
                      </a:defPPr>
                      <a:lvl1pPr marL="0" algn="l" defTabSz="914400" rtl="0" eaLnBrk="1" latinLnBrk="0" hangingPunct="1">
                        <a:lnSpc>
                          <a:spcPct val="90000"/>
                        </a:lnSpc>
                        <a:spcBef>
                          <a:spcPts val="2000"/>
                        </a:spcBef>
                        <a:buFont typeface="Arial" panose="020B0604020202020204" pitchFamily="34" charset="0"/>
                        <a:defRPr sz="5000" kern="1200">
                          <a:solidFill>
                            <a:schemeClr val="tx1"/>
                          </a:solidFill>
                          <a:latin typeface="Calibri" panose="020F0502020204030204" pitchFamily="34" charset="0"/>
                          <a:ea typeface="新細明體" panose="02020500000000000000" pitchFamily="18" charset="-120"/>
                        </a:defRPr>
                      </a:lvl1pPr>
                      <a:lvl2pPr marL="742950" indent="-285750" algn="l" defTabSz="914400" rtl="0" eaLnBrk="1" latinLnBrk="0" hangingPunct="1">
                        <a:lnSpc>
                          <a:spcPct val="90000"/>
                        </a:lnSpc>
                        <a:spcBef>
                          <a:spcPts val="1000"/>
                        </a:spcBef>
                        <a:buFont typeface="Arial" panose="020B0604020202020204" pitchFamily="34" charset="0"/>
                        <a:defRPr sz="4400" kern="1200">
                          <a:solidFill>
                            <a:schemeClr val="tx1"/>
                          </a:solidFill>
                          <a:latin typeface="Calibri" panose="020F0502020204030204" pitchFamily="34" charset="0"/>
                          <a:ea typeface="新細明體" panose="02020500000000000000" pitchFamily="18" charset="-120"/>
                        </a:defRPr>
                      </a:lvl2pPr>
                      <a:lvl3pPr marL="1143000" indent="-228600" algn="l" defTabSz="914400" rtl="0" eaLnBrk="1" latinLnBrk="0" hangingPunct="1">
                        <a:lnSpc>
                          <a:spcPct val="90000"/>
                        </a:lnSpc>
                        <a:spcBef>
                          <a:spcPts val="1000"/>
                        </a:spcBef>
                        <a:buFont typeface="Arial" panose="020B0604020202020204" pitchFamily="34" charset="0"/>
                        <a:defRPr sz="3600" kern="1200">
                          <a:solidFill>
                            <a:schemeClr val="tx1"/>
                          </a:solidFill>
                          <a:latin typeface="Calibri" panose="020F0502020204030204" pitchFamily="34" charset="0"/>
                          <a:ea typeface="新細明體" panose="02020500000000000000" pitchFamily="18" charset="-120"/>
                        </a:defRPr>
                      </a:lvl3pPr>
                      <a:lvl4pPr marL="16002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4pPr>
                      <a:lvl5pPr marL="20574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5pPr>
                      <a:lvl6pPr marL="25146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6pPr>
                      <a:lvl7pPr marL="29718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7pPr>
                      <a:lvl8pPr marL="34290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8pPr>
                      <a:lvl9pPr marL="38862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9pPr>
                    </a:lstStyle>
                    <a:p>
                      <a:pPr marL="0" marR="0" lvl="0" indent="0" algn="ctr" defTabSz="1828800" rtl="0" eaLnBrk="1" fontAlgn="base" latinLnBrk="0" hangingPunct="1">
                        <a:lnSpc>
                          <a:spcPct val="100000"/>
                        </a:lnSpc>
                        <a:spcBef>
                          <a:spcPct val="0"/>
                        </a:spcBef>
                        <a:spcAft>
                          <a:spcPct val="0"/>
                        </a:spcAft>
                        <a:buClrTx/>
                        <a:buSzTx/>
                        <a:buFontTx/>
                        <a:buNone/>
                        <a:tabLst/>
                      </a:pP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第</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2-2</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類</a:t>
                      </a:r>
                      <a:endPar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1828800" rtl="0" eaLnBrk="1" fontAlgn="base" latinLnBrk="0" hangingPunct="1">
                        <a:lnSpc>
                          <a:spcPct val="100000"/>
                        </a:lnSpc>
                        <a:spcBef>
                          <a:spcPct val="0"/>
                        </a:spcBef>
                        <a:spcAft>
                          <a:spcPct val="0"/>
                        </a:spcAft>
                        <a:buClrTx/>
                        <a:buSzTx/>
                        <a:buFontTx/>
                        <a:buNone/>
                        <a:tabLst/>
                      </a:pP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開發許可</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endPar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47011" marR="47011" marT="23506" marB="23506"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E6B9B8"/>
                    </a:solidFill>
                  </a:tcPr>
                </a:tc>
                <a:extLst>
                  <a:ext uri="{0D108BD9-81ED-4DB2-BD59-A6C34878D82A}">
                    <a16:rowId xmlns="" xmlns:a16="http://schemas.microsoft.com/office/drawing/2014/main" val="1290933374"/>
                  </a:ext>
                </a:extLst>
              </a:tr>
              <a:tr h="506494">
                <a:tc rowSpan="2">
                  <a:txBody>
                    <a:bodyPr/>
                    <a:lstStyle>
                      <a:defPPr>
                        <a:defRPr lang="zh-TW"/>
                      </a:defPPr>
                      <a:lvl1pPr marL="0" algn="l" defTabSz="914400" rtl="0" eaLnBrk="1" latinLnBrk="0" hangingPunct="1">
                        <a:lnSpc>
                          <a:spcPct val="90000"/>
                        </a:lnSpc>
                        <a:spcBef>
                          <a:spcPts val="2000"/>
                        </a:spcBef>
                        <a:buFont typeface="Arial" panose="020B0604020202020204" pitchFamily="34" charset="0"/>
                        <a:defRPr sz="5000" kern="1200">
                          <a:solidFill>
                            <a:schemeClr val="tx1"/>
                          </a:solidFill>
                          <a:latin typeface="Calibri" panose="020F0502020204030204" pitchFamily="34" charset="0"/>
                          <a:ea typeface="新細明體" panose="02020500000000000000" pitchFamily="18" charset="-120"/>
                        </a:defRPr>
                      </a:lvl1pPr>
                      <a:lvl2pPr marL="742950" indent="-285750" algn="l" defTabSz="914400" rtl="0" eaLnBrk="1" latinLnBrk="0" hangingPunct="1">
                        <a:lnSpc>
                          <a:spcPct val="90000"/>
                        </a:lnSpc>
                        <a:spcBef>
                          <a:spcPts val="1000"/>
                        </a:spcBef>
                        <a:buFont typeface="Arial" panose="020B0604020202020204" pitchFamily="34" charset="0"/>
                        <a:defRPr sz="4400" kern="1200">
                          <a:solidFill>
                            <a:schemeClr val="tx1"/>
                          </a:solidFill>
                          <a:latin typeface="Calibri" panose="020F0502020204030204" pitchFamily="34" charset="0"/>
                          <a:ea typeface="新細明體" panose="02020500000000000000" pitchFamily="18" charset="-120"/>
                        </a:defRPr>
                      </a:lvl2pPr>
                      <a:lvl3pPr marL="1143000" indent="-228600" algn="l" defTabSz="914400" rtl="0" eaLnBrk="1" latinLnBrk="0" hangingPunct="1">
                        <a:lnSpc>
                          <a:spcPct val="90000"/>
                        </a:lnSpc>
                        <a:spcBef>
                          <a:spcPts val="1000"/>
                        </a:spcBef>
                        <a:buFont typeface="Arial" panose="020B0604020202020204" pitchFamily="34" charset="0"/>
                        <a:defRPr sz="3600" kern="1200">
                          <a:solidFill>
                            <a:schemeClr val="tx1"/>
                          </a:solidFill>
                          <a:latin typeface="Calibri" panose="020F0502020204030204" pitchFamily="34" charset="0"/>
                          <a:ea typeface="新細明體" panose="02020500000000000000" pitchFamily="18" charset="-120"/>
                        </a:defRPr>
                      </a:lvl3pPr>
                      <a:lvl4pPr marL="16002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4pPr>
                      <a:lvl5pPr marL="20574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5pPr>
                      <a:lvl6pPr marL="25146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6pPr>
                      <a:lvl7pPr marL="29718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7pPr>
                      <a:lvl8pPr marL="34290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8pPr>
                      <a:lvl9pPr marL="38862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9pPr>
                    </a:lstStyle>
                    <a:p>
                      <a:pPr marL="0" marR="0" lvl="0" indent="0" algn="ctr" defTabSz="1828800" rtl="0" eaLnBrk="1" fontAlgn="base" latinLnBrk="0" hangingPunct="1">
                        <a:lnSpc>
                          <a:spcPct val="100000"/>
                        </a:lnSpc>
                        <a:spcBef>
                          <a:spcPct val="0"/>
                        </a:spcBef>
                        <a:spcAft>
                          <a:spcPct val="0"/>
                        </a:spcAft>
                        <a:buClrTx/>
                        <a:buSzTx/>
                        <a:buFontTx/>
                        <a:buNone/>
                        <a:tabLst/>
                      </a:pP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第</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4</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類</a:t>
                      </a:r>
                      <a:endPar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1828800" rtl="0" eaLnBrk="1" fontAlgn="base" latinLnBrk="0" hangingPunct="1">
                        <a:lnSpc>
                          <a:spcPct val="100000"/>
                        </a:lnSpc>
                        <a:spcBef>
                          <a:spcPct val="0"/>
                        </a:spcBef>
                        <a:spcAft>
                          <a:spcPct val="0"/>
                        </a:spcAft>
                        <a:buClrTx/>
                        <a:buSzTx/>
                        <a:buFontTx/>
                        <a:buNone/>
                        <a:tabLst/>
                      </a:pP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都市計畫保護區</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endPar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47011" marR="47011" marT="23506" marB="23506"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7E4BD"/>
                    </a:solidFill>
                  </a:tcPr>
                </a:tc>
                <a:tc>
                  <a:txBody>
                    <a:bodyPr/>
                    <a:lstStyle>
                      <a:defPPr>
                        <a:defRPr lang="zh-TW"/>
                      </a:defPPr>
                      <a:lvl1pPr marL="0" algn="l" defTabSz="914400" rtl="0" eaLnBrk="1" latinLnBrk="0" hangingPunct="1">
                        <a:lnSpc>
                          <a:spcPct val="90000"/>
                        </a:lnSpc>
                        <a:spcBef>
                          <a:spcPts val="2000"/>
                        </a:spcBef>
                        <a:buFont typeface="Arial" panose="020B0604020202020204" pitchFamily="34" charset="0"/>
                        <a:defRPr sz="5000" kern="1200">
                          <a:solidFill>
                            <a:schemeClr val="tx1"/>
                          </a:solidFill>
                          <a:latin typeface="Calibri" panose="020F0502020204030204" pitchFamily="34" charset="0"/>
                          <a:ea typeface="新細明體" panose="02020500000000000000" pitchFamily="18" charset="-120"/>
                        </a:defRPr>
                      </a:lvl1pPr>
                      <a:lvl2pPr marL="742950" indent="-285750" algn="l" defTabSz="914400" rtl="0" eaLnBrk="1" latinLnBrk="0" hangingPunct="1">
                        <a:lnSpc>
                          <a:spcPct val="90000"/>
                        </a:lnSpc>
                        <a:spcBef>
                          <a:spcPts val="1000"/>
                        </a:spcBef>
                        <a:buFont typeface="Arial" panose="020B0604020202020204" pitchFamily="34" charset="0"/>
                        <a:defRPr sz="4400" kern="1200">
                          <a:solidFill>
                            <a:schemeClr val="tx1"/>
                          </a:solidFill>
                          <a:latin typeface="Calibri" panose="020F0502020204030204" pitchFamily="34" charset="0"/>
                          <a:ea typeface="新細明體" panose="02020500000000000000" pitchFamily="18" charset="-120"/>
                        </a:defRPr>
                      </a:lvl2pPr>
                      <a:lvl3pPr marL="1143000" indent="-228600" algn="l" defTabSz="914400" rtl="0" eaLnBrk="1" latinLnBrk="0" hangingPunct="1">
                        <a:lnSpc>
                          <a:spcPct val="90000"/>
                        </a:lnSpc>
                        <a:spcBef>
                          <a:spcPts val="1000"/>
                        </a:spcBef>
                        <a:buFont typeface="Arial" panose="020B0604020202020204" pitchFamily="34" charset="0"/>
                        <a:defRPr sz="3600" kern="1200">
                          <a:solidFill>
                            <a:schemeClr val="tx1"/>
                          </a:solidFill>
                          <a:latin typeface="Calibri" panose="020F0502020204030204" pitchFamily="34" charset="0"/>
                          <a:ea typeface="新細明體" panose="02020500000000000000" pitchFamily="18" charset="-120"/>
                        </a:defRPr>
                      </a:lvl3pPr>
                      <a:lvl4pPr marL="16002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4pPr>
                      <a:lvl5pPr marL="20574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5pPr>
                      <a:lvl6pPr marL="25146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6pPr>
                      <a:lvl7pPr marL="29718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7pPr>
                      <a:lvl8pPr marL="34290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8pPr>
                      <a:lvl9pPr marL="38862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9pPr>
                    </a:lstStyle>
                    <a:p>
                      <a:pPr marL="0" marR="0" lvl="0" indent="0" algn="ctr" defTabSz="1828800" rtl="0" eaLnBrk="1" fontAlgn="base" latinLnBrk="0" hangingPunct="1">
                        <a:lnSpc>
                          <a:spcPct val="100000"/>
                        </a:lnSpc>
                        <a:spcBef>
                          <a:spcPct val="0"/>
                        </a:spcBef>
                        <a:spcAft>
                          <a:spcPct val="0"/>
                        </a:spcAft>
                        <a:buClrTx/>
                        <a:buSzTx/>
                        <a:buFontTx/>
                        <a:buNone/>
                        <a:tabLst/>
                      </a:pP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第</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2</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類</a:t>
                      </a:r>
                      <a:endPar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1828800" rtl="0" eaLnBrk="1" fontAlgn="base" latinLnBrk="0" hangingPunct="1">
                        <a:lnSpc>
                          <a:spcPct val="100000"/>
                        </a:lnSpc>
                        <a:spcBef>
                          <a:spcPct val="0"/>
                        </a:spcBef>
                        <a:spcAft>
                          <a:spcPct val="0"/>
                        </a:spcAft>
                        <a:buClrTx/>
                        <a:buSzTx/>
                        <a:buFontTx/>
                        <a:buNone/>
                        <a:tabLst/>
                      </a:pP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相容性</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endPar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47011" marR="47011" marT="23506" marB="23506"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B9CDE5">
                        <a:alpha val="50195"/>
                      </a:srgbClr>
                    </a:solidFill>
                  </a:tcPr>
                </a:tc>
                <a:tc>
                  <a:txBody>
                    <a:bodyPr/>
                    <a:lstStyle>
                      <a:defPPr>
                        <a:defRPr lang="zh-TW"/>
                      </a:defPPr>
                      <a:lvl1pPr marL="0" algn="l" defTabSz="914400" rtl="0" eaLnBrk="1" latinLnBrk="0" hangingPunct="1">
                        <a:lnSpc>
                          <a:spcPct val="90000"/>
                        </a:lnSpc>
                        <a:spcBef>
                          <a:spcPts val="2000"/>
                        </a:spcBef>
                        <a:buFont typeface="Arial" panose="020B0604020202020204" pitchFamily="34" charset="0"/>
                        <a:defRPr sz="5000" kern="1200">
                          <a:solidFill>
                            <a:schemeClr val="tx1"/>
                          </a:solidFill>
                          <a:latin typeface="Calibri" panose="020F0502020204030204" pitchFamily="34" charset="0"/>
                          <a:ea typeface="新細明體" panose="02020500000000000000" pitchFamily="18" charset="-120"/>
                        </a:defRPr>
                      </a:lvl1pPr>
                      <a:lvl2pPr marL="742950" indent="-285750" algn="l" defTabSz="914400" rtl="0" eaLnBrk="1" latinLnBrk="0" hangingPunct="1">
                        <a:lnSpc>
                          <a:spcPct val="90000"/>
                        </a:lnSpc>
                        <a:spcBef>
                          <a:spcPts val="1000"/>
                        </a:spcBef>
                        <a:buFont typeface="Arial" panose="020B0604020202020204" pitchFamily="34" charset="0"/>
                        <a:defRPr sz="4400" kern="1200">
                          <a:solidFill>
                            <a:schemeClr val="tx1"/>
                          </a:solidFill>
                          <a:latin typeface="Calibri" panose="020F0502020204030204" pitchFamily="34" charset="0"/>
                          <a:ea typeface="新細明體" panose="02020500000000000000" pitchFamily="18" charset="-120"/>
                        </a:defRPr>
                      </a:lvl2pPr>
                      <a:lvl3pPr marL="1143000" indent="-228600" algn="l" defTabSz="914400" rtl="0" eaLnBrk="1" latinLnBrk="0" hangingPunct="1">
                        <a:lnSpc>
                          <a:spcPct val="90000"/>
                        </a:lnSpc>
                        <a:spcBef>
                          <a:spcPts val="1000"/>
                        </a:spcBef>
                        <a:buFont typeface="Arial" panose="020B0604020202020204" pitchFamily="34" charset="0"/>
                        <a:defRPr sz="3600" kern="1200">
                          <a:solidFill>
                            <a:schemeClr val="tx1"/>
                          </a:solidFill>
                          <a:latin typeface="Calibri" panose="020F0502020204030204" pitchFamily="34" charset="0"/>
                          <a:ea typeface="新細明體" panose="02020500000000000000" pitchFamily="18" charset="-120"/>
                        </a:defRPr>
                      </a:lvl3pPr>
                      <a:lvl4pPr marL="16002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4pPr>
                      <a:lvl5pPr marL="20574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5pPr>
                      <a:lvl6pPr marL="25146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6pPr>
                      <a:lvl7pPr marL="29718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7pPr>
                      <a:lvl8pPr marL="34290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8pPr>
                      <a:lvl9pPr marL="38862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9pPr>
                    </a:lstStyle>
                    <a:p>
                      <a:pPr marL="0" marR="0" lvl="0" indent="0" algn="ctr" defTabSz="1828800" rtl="0" eaLnBrk="1" fontAlgn="base" latinLnBrk="0" hangingPunct="1">
                        <a:lnSpc>
                          <a:spcPct val="100000"/>
                        </a:lnSpc>
                        <a:spcBef>
                          <a:spcPct val="0"/>
                        </a:spcBef>
                        <a:spcAft>
                          <a:spcPct val="0"/>
                        </a:spcAft>
                        <a:buClrTx/>
                        <a:buSzTx/>
                        <a:buFontTx/>
                        <a:buNone/>
                        <a:tabLst/>
                      </a:pP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第</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4</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類</a:t>
                      </a:r>
                      <a:endPar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1828800" rtl="0" eaLnBrk="1" fontAlgn="base" latinLnBrk="0" hangingPunct="1">
                        <a:lnSpc>
                          <a:spcPct val="100000"/>
                        </a:lnSpc>
                        <a:spcBef>
                          <a:spcPct val="0"/>
                        </a:spcBef>
                        <a:spcAft>
                          <a:spcPct val="0"/>
                        </a:spcAft>
                        <a:buClrTx/>
                        <a:buSzTx/>
                        <a:buFontTx/>
                        <a:buNone/>
                        <a:tabLst/>
                      </a:pP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鄉村區、</a:t>
                      </a:r>
                      <a:r>
                        <a:rPr kumimoji="0" lang="zh-TW" altLang="en-US" sz="1500" b="1"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原民聚落</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endPar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47011" marR="47011" marT="23506" marB="23506"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CD5B5"/>
                    </a:solidFill>
                  </a:tcPr>
                </a:tc>
                <a:tc>
                  <a:txBody>
                    <a:bodyPr/>
                    <a:lstStyle>
                      <a:defPPr>
                        <a:defRPr lang="zh-TW"/>
                      </a:defPPr>
                      <a:lvl1pPr marL="0" algn="l" defTabSz="914400" rtl="0" eaLnBrk="1" latinLnBrk="0" hangingPunct="1">
                        <a:lnSpc>
                          <a:spcPct val="90000"/>
                        </a:lnSpc>
                        <a:spcBef>
                          <a:spcPts val="2000"/>
                        </a:spcBef>
                        <a:buFont typeface="Arial" panose="020B0604020202020204" pitchFamily="34" charset="0"/>
                        <a:defRPr sz="5000" kern="1200">
                          <a:solidFill>
                            <a:schemeClr val="tx1"/>
                          </a:solidFill>
                          <a:latin typeface="Calibri" panose="020F0502020204030204" pitchFamily="34" charset="0"/>
                          <a:ea typeface="新細明體" panose="02020500000000000000" pitchFamily="18" charset="-120"/>
                        </a:defRPr>
                      </a:lvl1pPr>
                      <a:lvl2pPr marL="742950" indent="-285750" algn="l" defTabSz="914400" rtl="0" eaLnBrk="1" latinLnBrk="0" hangingPunct="1">
                        <a:lnSpc>
                          <a:spcPct val="90000"/>
                        </a:lnSpc>
                        <a:spcBef>
                          <a:spcPts val="1000"/>
                        </a:spcBef>
                        <a:buFont typeface="Arial" panose="020B0604020202020204" pitchFamily="34" charset="0"/>
                        <a:defRPr sz="4400" kern="1200">
                          <a:solidFill>
                            <a:schemeClr val="tx1"/>
                          </a:solidFill>
                          <a:latin typeface="Calibri" panose="020F0502020204030204" pitchFamily="34" charset="0"/>
                          <a:ea typeface="新細明體" panose="02020500000000000000" pitchFamily="18" charset="-120"/>
                        </a:defRPr>
                      </a:lvl2pPr>
                      <a:lvl3pPr marL="1143000" indent="-228600" algn="l" defTabSz="914400" rtl="0" eaLnBrk="1" latinLnBrk="0" hangingPunct="1">
                        <a:lnSpc>
                          <a:spcPct val="90000"/>
                        </a:lnSpc>
                        <a:spcBef>
                          <a:spcPts val="1000"/>
                        </a:spcBef>
                        <a:buFont typeface="Arial" panose="020B0604020202020204" pitchFamily="34" charset="0"/>
                        <a:defRPr sz="3600" kern="1200">
                          <a:solidFill>
                            <a:schemeClr val="tx1"/>
                          </a:solidFill>
                          <a:latin typeface="Calibri" panose="020F0502020204030204" pitchFamily="34" charset="0"/>
                          <a:ea typeface="新細明體" panose="02020500000000000000" pitchFamily="18" charset="-120"/>
                        </a:defRPr>
                      </a:lvl3pPr>
                      <a:lvl4pPr marL="16002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4pPr>
                      <a:lvl5pPr marL="20574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5pPr>
                      <a:lvl6pPr marL="25146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6pPr>
                      <a:lvl7pPr marL="29718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7pPr>
                      <a:lvl8pPr marL="34290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8pPr>
                      <a:lvl9pPr marL="38862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9pPr>
                    </a:lstStyle>
                    <a:p>
                      <a:pPr marL="0" marR="0" lvl="0" indent="0" algn="ctr" defTabSz="1828800" rtl="0" eaLnBrk="1" fontAlgn="base" latinLnBrk="0" hangingPunct="1">
                        <a:lnSpc>
                          <a:spcPct val="100000"/>
                        </a:lnSpc>
                        <a:spcBef>
                          <a:spcPct val="0"/>
                        </a:spcBef>
                        <a:spcAft>
                          <a:spcPct val="0"/>
                        </a:spcAft>
                        <a:buClrTx/>
                        <a:buSzTx/>
                        <a:buFontTx/>
                        <a:buNone/>
                        <a:tabLst/>
                      </a:pP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第</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2-3</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類</a:t>
                      </a:r>
                      <a:endPar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1828800" rtl="0" eaLnBrk="1" fontAlgn="base" latinLnBrk="0" hangingPunct="1">
                        <a:lnSpc>
                          <a:spcPct val="100000"/>
                        </a:lnSpc>
                        <a:spcBef>
                          <a:spcPct val="0"/>
                        </a:spcBef>
                        <a:spcAft>
                          <a:spcPct val="0"/>
                        </a:spcAft>
                        <a:buClrTx/>
                        <a:buSzTx/>
                        <a:buFontTx/>
                        <a:buNone/>
                        <a:tabLst/>
                      </a:pP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重大計畫</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endPar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47011" marR="47011" marT="23506" marB="23506"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E6B9B8"/>
                    </a:solidFill>
                  </a:tcPr>
                </a:tc>
                <a:extLst>
                  <a:ext uri="{0D108BD9-81ED-4DB2-BD59-A6C34878D82A}">
                    <a16:rowId xmlns="" xmlns:a16="http://schemas.microsoft.com/office/drawing/2014/main" val="2216194775"/>
                  </a:ext>
                </a:extLst>
              </a:tr>
              <a:tr h="506494">
                <a:tc vMerge="1">
                  <a:txBody>
                    <a:bodyPr/>
                    <a:lstStyle/>
                    <a:p>
                      <a:endParaRPr lang="zh-TW" altLang="en-US"/>
                    </a:p>
                  </a:txBody>
                  <a:tcPr/>
                </a:tc>
                <a:tc>
                  <a:txBody>
                    <a:bodyPr/>
                    <a:lstStyle>
                      <a:defPPr>
                        <a:defRPr lang="zh-TW"/>
                      </a:defPPr>
                      <a:lvl1pPr marL="0" algn="l" defTabSz="914400" rtl="0" eaLnBrk="1" latinLnBrk="0" hangingPunct="1">
                        <a:lnSpc>
                          <a:spcPct val="90000"/>
                        </a:lnSpc>
                        <a:spcBef>
                          <a:spcPts val="2000"/>
                        </a:spcBef>
                        <a:buFont typeface="Arial" panose="020B0604020202020204" pitchFamily="34" charset="0"/>
                        <a:defRPr sz="5000" kern="1200">
                          <a:solidFill>
                            <a:schemeClr val="tx1"/>
                          </a:solidFill>
                          <a:latin typeface="Calibri" panose="020F0502020204030204" pitchFamily="34" charset="0"/>
                          <a:ea typeface="新細明體" panose="02020500000000000000" pitchFamily="18" charset="-120"/>
                        </a:defRPr>
                      </a:lvl1pPr>
                      <a:lvl2pPr marL="742950" indent="-285750" algn="l" defTabSz="914400" rtl="0" eaLnBrk="1" latinLnBrk="0" hangingPunct="1">
                        <a:lnSpc>
                          <a:spcPct val="90000"/>
                        </a:lnSpc>
                        <a:spcBef>
                          <a:spcPts val="1000"/>
                        </a:spcBef>
                        <a:buFont typeface="Arial" panose="020B0604020202020204" pitchFamily="34" charset="0"/>
                        <a:defRPr sz="4400" kern="1200">
                          <a:solidFill>
                            <a:schemeClr val="tx1"/>
                          </a:solidFill>
                          <a:latin typeface="Calibri" panose="020F0502020204030204" pitchFamily="34" charset="0"/>
                          <a:ea typeface="新細明體" panose="02020500000000000000" pitchFamily="18" charset="-120"/>
                        </a:defRPr>
                      </a:lvl2pPr>
                      <a:lvl3pPr marL="1143000" indent="-228600" algn="l" defTabSz="914400" rtl="0" eaLnBrk="1" latinLnBrk="0" hangingPunct="1">
                        <a:lnSpc>
                          <a:spcPct val="90000"/>
                        </a:lnSpc>
                        <a:spcBef>
                          <a:spcPts val="1000"/>
                        </a:spcBef>
                        <a:buFont typeface="Arial" panose="020B0604020202020204" pitchFamily="34" charset="0"/>
                        <a:defRPr sz="3600" kern="1200">
                          <a:solidFill>
                            <a:schemeClr val="tx1"/>
                          </a:solidFill>
                          <a:latin typeface="Calibri" panose="020F0502020204030204" pitchFamily="34" charset="0"/>
                          <a:ea typeface="新細明體" panose="02020500000000000000" pitchFamily="18" charset="-120"/>
                        </a:defRPr>
                      </a:lvl3pPr>
                      <a:lvl4pPr marL="16002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4pPr>
                      <a:lvl5pPr marL="20574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5pPr>
                      <a:lvl6pPr marL="25146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6pPr>
                      <a:lvl7pPr marL="29718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7pPr>
                      <a:lvl8pPr marL="34290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8pPr>
                      <a:lvl9pPr marL="38862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9pPr>
                    </a:lstStyle>
                    <a:p>
                      <a:pPr marL="0" marR="0" lvl="0" indent="0" algn="ctr" defTabSz="1828800" rtl="0" eaLnBrk="1" fontAlgn="base" latinLnBrk="0" hangingPunct="1">
                        <a:lnSpc>
                          <a:spcPct val="100000"/>
                        </a:lnSpc>
                        <a:spcBef>
                          <a:spcPct val="0"/>
                        </a:spcBef>
                        <a:spcAft>
                          <a:spcPct val="0"/>
                        </a:spcAft>
                        <a:buClrTx/>
                        <a:buSzTx/>
                        <a:buFontTx/>
                        <a:buNone/>
                        <a:tabLst/>
                      </a:pP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第</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3</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類</a:t>
                      </a:r>
                      <a:endPar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1828800" rtl="0" eaLnBrk="1" fontAlgn="base" latinLnBrk="0" hangingPunct="1">
                        <a:lnSpc>
                          <a:spcPct val="100000"/>
                        </a:lnSpc>
                        <a:spcBef>
                          <a:spcPct val="0"/>
                        </a:spcBef>
                        <a:spcAft>
                          <a:spcPct val="0"/>
                        </a:spcAft>
                        <a:buClrTx/>
                        <a:buSzTx/>
                        <a:buFontTx/>
                        <a:buNone/>
                        <a:tabLst/>
                      </a:pP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待定區</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endPar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47011" marR="47011" marT="23506" marB="23506"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B9CDE5">
                        <a:alpha val="50195"/>
                      </a:srgbClr>
                    </a:solidFill>
                  </a:tcPr>
                </a:tc>
                <a:tc>
                  <a:txBody>
                    <a:bodyPr/>
                    <a:lstStyle>
                      <a:defPPr>
                        <a:defRPr lang="zh-TW"/>
                      </a:defPPr>
                      <a:lvl1pPr marL="0" algn="l" defTabSz="914400" rtl="0" eaLnBrk="1" latinLnBrk="0" hangingPunct="1">
                        <a:lnSpc>
                          <a:spcPct val="90000"/>
                        </a:lnSpc>
                        <a:spcBef>
                          <a:spcPts val="2000"/>
                        </a:spcBef>
                        <a:buFont typeface="Arial" panose="020B0604020202020204" pitchFamily="34" charset="0"/>
                        <a:defRPr sz="5000" kern="1200">
                          <a:solidFill>
                            <a:schemeClr val="tx1"/>
                          </a:solidFill>
                          <a:latin typeface="Calibri" panose="020F0502020204030204" pitchFamily="34" charset="0"/>
                          <a:ea typeface="新細明體" panose="02020500000000000000" pitchFamily="18" charset="-120"/>
                        </a:defRPr>
                      </a:lvl1pPr>
                      <a:lvl2pPr marL="742950" indent="-285750" algn="l" defTabSz="914400" rtl="0" eaLnBrk="1" latinLnBrk="0" hangingPunct="1">
                        <a:lnSpc>
                          <a:spcPct val="90000"/>
                        </a:lnSpc>
                        <a:spcBef>
                          <a:spcPts val="1000"/>
                        </a:spcBef>
                        <a:buFont typeface="Arial" panose="020B0604020202020204" pitchFamily="34" charset="0"/>
                        <a:defRPr sz="4400" kern="1200">
                          <a:solidFill>
                            <a:schemeClr val="tx1"/>
                          </a:solidFill>
                          <a:latin typeface="Calibri" panose="020F0502020204030204" pitchFamily="34" charset="0"/>
                          <a:ea typeface="新細明體" panose="02020500000000000000" pitchFamily="18" charset="-120"/>
                        </a:defRPr>
                      </a:lvl2pPr>
                      <a:lvl3pPr marL="1143000" indent="-228600" algn="l" defTabSz="914400" rtl="0" eaLnBrk="1" latinLnBrk="0" hangingPunct="1">
                        <a:lnSpc>
                          <a:spcPct val="90000"/>
                        </a:lnSpc>
                        <a:spcBef>
                          <a:spcPts val="1000"/>
                        </a:spcBef>
                        <a:buFont typeface="Arial" panose="020B0604020202020204" pitchFamily="34" charset="0"/>
                        <a:defRPr sz="3600" kern="1200">
                          <a:solidFill>
                            <a:schemeClr val="tx1"/>
                          </a:solidFill>
                          <a:latin typeface="Calibri" panose="020F0502020204030204" pitchFamily="34" charset="0"/>
                          <a:ea typeface="新細明體" panose="02020500000000000000" pitchFamily="18" charset="-120"/>
                        </a:defRPr>
                      </a:lvl3pPr>
                      <a:lvl4pPr marL="16002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4pPr>
                      <a:lvl5pPr marL="20574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5pPr>
                      <a:lvl6pPr marL="25146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6pPr>
                      <a:lvl7pPr marL="29718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7pPr>
                      <a:lvl8pPr marL="34290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8pPr>
                      <a:lvl9pPr marL="38862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9pPr>
                    </a:lstStyle>
                    <a:p>
                      <a:pPr marL="0" marR="0" lvl="0" indent="0" algn="ctr" defTabSz="1828800" rtl="0" eaLnBrk="1" fontAlgn="base" latinLnBrk="0" hangingPunct="1">
                        <a:lnSpc>
                          <a:spcPct val="100000"/>
                        </a:lnSpc>
                        <a:spcBef>
                          <a:spcPct val="0"/>
                        </a:spcBef>
                        <a:spcAft>
                          <a:spcPct val="0"/>
                        </a:spcAft>
                        <a:buClrTx/>
                        <a:buSzTx/>
                        <a:buFontTx/>
                        <a:buNone/>
                        <a:tabLst/>
                      </a:pP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第</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5</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類</a:t>
                      </a:r>
                      <a:endPar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1828800" rtl="0" eaLnBrk="1" fontAlgn="base" latinLnBrk="0" hangingPunct="1">
                        <a:lnSpc>
                          <a:spcPct val="100000"/>
                        </a:lnSpc>
                        <a:spcBef>
                          <a:spcPct val="0"/>
                        </a:spcBef>
                        <a:spcAft>
                          <a:spcPct val="0"/>
                        </a:spcAft>
                        <a:buClrTx/>
                        <a:buSzTx/>
                        <a:buFontTx/>
                        <a:buNone/>
                        <a:tabLst/>
                      </a:pP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r>
                        <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都市計畫農業區</a:t>
                      </a:r>
                      <a:r>
                        <a:rPr kumimoji="0" lang="en-US" altLang="zh-TW"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a:t>
                      </a:r>
                      <a:endParaRPr kumimoji="0" lang="zh-TW" altLang="en-US" sz="15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47011" marR="47011" marT="23506" marB="23506"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CD5B5"/>
                    </a:solidFill>
                  </a:tcPr>
                </a:tc>
                <a:tc>
                  <a:txBody>
                    <a:bodyPr/>
                    <a:lstStyle>
                      <a:defPPr>
                        <a:defRPr lang="zh-TW"/>
                      </a:defPPr>
                      <a:lvl1pPr marL="0" algn="l" defTabSz="914400" rtl="0" eaLnBrk="1" latinLnBrk="0" hangingPunct="1">
                        <a:lnSpc>
                          <a:spcPct val="90000"/>
                        </a:lnSpc>
                        <a:spcBef>
                          <a:spcPts val="2000"/>
                        </a:spcBef>
                        <a:buFont typeface="Arial" panose="020B0604020202020204" pitchFamily="34" charset="0"/>
                        <a:defRPr sz="5000" kern="1200">
                          <a:solidFill>
                            <a:schemeClr val="tx1"/>
                          </a:solidFill>
                          <a:latin typeface="Calibri" panose="020F0502020204030204" pitchFamily="34" charset="0"/>
                          <a:ea typeface="新細明體" panose="02020500000000000000" pitchFamily="18" charset="-120"/>
                        </a:defRPr>
                      </a:lvl1pPr>
                      <a:lvl2pPr marL="742950" indent="-285750" algn="l" defTabSz="914400" rtl="0" eaLnBrk="1" latinLnBrk="0" hangingPunct="1">
                        <a:lnSpc>
                          <a:spcPct val="90000"/>
                        </a:lnSpc>
                        <a:spcBef>
                          <a:spcPts val="1000"/>
                        </a:spcBef>
                        <a:buFont typeface="Arial" panose="020B0604020202020204" pitchFamily="34" charset="0"/>
                        <a:defRPr sz="4400" kern="1200">
                          <a:solidFill>
                            <a:schemeClr val="tx1"/>
                          </a:solidFill>
                          <a:latin typeface="Calibri" panose="020F0502020204030204" pitchFamily="34" charset="0"/>
                          <a:ea typeface="新細明體" panose="02020500000000000000" pitchFamily="18" charset="-120"/>
                        </a:defRPr>
                      </a:lvl2pPr>
                      <a:lvl3pPr marL="1143000" indent="-228600" algn="l" defTabSz="914400" rtl="0" eaLnBrk="1" latinLnBrk="0" hangingPunct="1">
                        <a:lnSpc>
                          <a:spcPct val="90000"/>
                        </a:lnSpc>
                        <a:spcBef>
                          <a:spcPts val="1000"/>
                        </a:spcBef>
                        <a:buFont typeface="Arial" panose="020B0604020202020204" pitchFamily="34" charset="0"/>
                        <a:defRPr sz="3600" kern="1200">
                          <a:solidFill>
                            <a:schemeClr val="tx1"/>
                          </a:solidFill>
                          <a:latin typeface="Calibri" panose="020F0502020204030204" pitchFamily="34" charset="0"/>
                          <a:ea typeface="新細明體" panose="02020500000000000000" pitchFamily="18" charset="-120"/>
                        </a:defRPr>
                      </a:lvl3pPr>
                      <a:lvl4pPr marL="16002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4pPr>
                      <a:lvl5pPr marL="2057400" indent="-228600" algn="l" defTabSz="914400" rtl="0" eaLnBrk="1" latinLnBrk="0" hangingPunct="1">
                        <a:lnSpc>
                          <a:spcPct val="90000"/>
                        </a:lnSpc>
                        <a:spcBef>
                          <a:spcPts val="1000"/>
                        </a:spcBef>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5pPr>
                      <a:lvl6pPr marL="25146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6pPr>
                      <a:lvl7pPr marL="29718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7pPr>
                      <a:lvl8pPr marL="34290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8pPr>
                      <a:lvl9pPr marL="3886200" indent="-228600" algn="l" defTabSz="1828800" rtl="0" eaLnBrk="0" fontAlgn="base" latinLnBrk="0" hangingPunct="0">
                        <a:lnSpc>
                          <a:spcPct val="90000"/>
                        </a:lnSpc>
                        <a:spcBef>
                          <a:spcPts val="1000"/>
                        </a:spcBef>
                        <a:spcAft>
                          <a:spcPct val="0"/>
                        </a:spcAft>
                        <a:buFont typeface="Arial" panose="020B0604020202020204" pitchFamily="34" charset="0"/>
                        <a:defRPr sz="3200" kern="1200">
                          <a:solidFill>
                            <a:schemeClr val="tx1"/>
                          </a:solidFill>
                          <a:latin typeface="Calibri" panose="020F0502020204030204" pitchFamily="34" charset="0"/>
                          <a:ea typeface="新細明體" panose="02020500000000000000" pitchFamily="18" charset="-120"/>
                        </a:defRPr>
                      </a:lvl9pPr>
                    </a:lstStyle>
                    <a:p>
                      <a:pPr marL="0" marR="0" lvl="0" indent="0" algn="ctr" defTabSz="1828800" rtl="0" eaLnBrk="1" fontAlgn="base" latinLnBrk="0" hangingPunct="1">
                        <a:lnSpc>
                          <a:spcPct val="100000"/>
                        </a:lnSpc>
                        <a:spcBef>
                          <a:spcPct val="0"/>
                        </a:spcBef>
                        <a:spcAft>
                          <a:spcPct val="0"/>
                        </a:spcAft>
                        <a:buClrTx/>
                        <a:buSzTx/>
                        <a:buFontTx/>
                        <a:buNone/>
                        <a:tabLst/>
                      </a:pPr>
                      <a:r>
                        <a:rPr kumimoji="0" lang="zh-TW" altLang="en-US" sz="15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第</a:t>
                      </a:r>
                      <a:r>
                        <a:rPr kumimoji="0" lang="en-US" altLang="zh-TW" sz="15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3</a:t>
                      </a:r>
                      <a:r>
                        <a:rPr kumimoji="0" lang="zh-TW" altLang="en-US" sz="15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類</a:t>
                      </a:r>
                      <a:endParaRPr kumimoji="0" lang="en-US" altLang="zh-TW" sz="15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1828800" rtl="0" eaLnBrk="1" fontAlgn="base" latinLnBrk="0" hangingPunct="1">
                        <a:lnSpc>
                          <a:spcPct val="100000"/>
                        </a:lnSpc>
                        <a:spcBef>
                          <a:spcPct val="0"/>
                        </a:spcBef>
                        <a:spcAft>
                          <a:spcPct val="0"/>
                        </a:spcAft>
                        <a:buClrTx/>
                        <a:buSzTx/>
                        <a:buFontTx/>
                        <a:buNone/>
                        <a:tabLst/>
                      </a:pPr>
                      <a:r>
                        <a:rPr kumimoji="0" lang="en-US" altLang="zh-TW" sz="15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0" lang="zh-TW" altLang="en-US" sz="15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原民鄉村區</a:t>
                      </a:r>
                      <a:r>
                        <a:rPr kumimoji="0" lang="en-US" altLang="zh-TW" sz="15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endParaRPr kumimoji="0" lang="zh-TW" altLang="en-US" sz="15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47011" marR="47011" marT="23506" marB="23506"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E6B9B8"/>
                    </a:solidFill>
                  </a:tcPr>
                </a:tc>
                <a:extLst>
                  <a:ext uri="{0D108BD9-81ED-4DB2-BD59-A6C34878D82A}">
                    <a16:rowId xmlns="" xmlns:a16="http://schemas.microsoft.com/office/drawing/2014/main" val="2024777119"/>
                  </a:ext>
                </a:extLst>
              </a:tr>
            </a:tbl>
          </a:graphicData>
        </a:graphic>
      </p:graphicFrame>
      <p:sp>
        <p:nvSpPr>
          <p:cNvPr id="11" name="文字方塊 10"/>
          <p:cNvSpPr txBox="1"/>
          <p:nvPr/>
        </p:nvSpPr>
        <p:spPr>
          <a:xfrm>
            <a:off x="467544" y="1484784"/>
            <a:ext cx="7200800" cy="430887"/>
          </a:xfrm>
          <a:prstGeom prst="rect">
            <a:avLst/>
          </a:prstGeom>
          <a:noFill/>
        </p:spPr>
        <p:txBody>
          <a:bodyPr wrap="square" rtlCol="0">
            <a:spAutoFit/>
          </a:bodyPr>
          <a:lstStyle/>
          <a:p>
            <a:pPr algn="just">
              <a:spcAft>
                <a:spcPts val="1200"/>
              </a:spcAft>
              <a:buFont typeface="Wingdings" pitchFamily="2" charset="2"/>
              <a:buChar char="n"/>
            </a:pPr>
            <a:r>
              <a:rPr lang="zh-TW" altLang="en-US" sz="2200" dirty="0" smtClean="0">
                <a:latin typeface="微軟正黑體" pitchFamily="34" charset="-120"/>
                <a:ea typeface="微軟正黑體" pitchFamily="34" charset="-120"/>
              </a:rPr>
              <a:t>國土功能分區分類</a:t>
            </a:r>
            <a:endParaRPr lang="en-US" altLang="zh-TW" sz="2200" dirty="0" smtClean="0">
              <a:latin typeface="微軟正黑體" pitchFamily="34" charset="-120"/>
              <a:ea typeface="微軟正黑體" pitchFamily="34" charset="-12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線接點 6"/>
          <p:cNvCxnSpPr/>
          <p:nvPr/>
        </p:nvCxnSpPr>
        <p:spPr>
          <a:xfrm flipV="1">
            <a:off x="1259632" y="2430180"/>
            <a:ext cx="6624000"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接點 7"/>
          <p:cNvCxnSpPr/>
          <p:nvPr/>
        </p:nvCxnSpPr>
        <p:spPr>
          <a:xfrm flipV="1">
            <a:off x="1259632" y="4302388"/>
            <a:ext cx="6624000"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1331640" y="3141549"/>
            <a:ext cx="6408712" cy="630942"/>
          </a:xfrm>
          <a:prstGeom prst="rect">
            <a:avLst/>
          </a:prstGeom>
        </p:spPr>
        <p:txBody>
          <a:bodyPr wrap="square">
            <a:spAutoFit/>
          </a:bodyPr>
          <a:lstStyle/>
          <a:p>
            <a:pPr algn="ctr"/>
            <a:r>
              <a:rPr lang="zh-TW" altLang="en-US" sz="3500" dirty="0" smtClean="0">
                <a:latin typeface="微軟正黑體" pitchFamily="34" charset="-120"/>
                <a:ea typeface="微軟正黑體" pitchFamily="34" charset="-120"/>
              </a:rPr>
              <a:t>壹、提案</a:t>
            </a:r>
            <a:r>
              <a:rPr lang="zh-TW" altLang="en-US" sz="3500" dirty="0">
                <a:latin typeface="微軟正黑體" pitchFamily="34" charset="-120"/>
                <a:ea typeface="微軟正黑體" pitchFamily="34" charset="-120"/>
              </a:rPr>
              <a:t>重點</a:t>
            </a:r>
            <a:endParaRPr lang="en-US" altLang="zh-TW" sz="3500" dirty="0">
              <a:latin typeface="微軟正黑體" pitchFamily="34" charset="-120"/>
              <a:ea typeface="微軟正黑體" pitchFamily="34" charset="-120"/>
            </a:endParaRPr>
          </a:p>
        </p:txBody>
      </p:sp>
      <p:sp>
        <p:nvSpPr>
          <p:cNvPr id="11" name="文字方塊 10"/>
          <p:cNvSpPr txBox="1"/>
          <p:nvPr/>
        </p:nvSpPr>
        <p:spPr>
          <a:xfrm>
            <a:off x="8172400" y="6309320"/>
            <a:ext cx="720080" cy="400110"/>
          </a:xfrm>
          <a:prstGeom prst="rect">
            <a:avLst/>
          </a:prstGeom>
          <a:noFill/>
        </p:spPr>
        <p:txBody>
          <a:bodyPr wrap="square" rtlCol="0">
            <a:spAutoFit/>
          </a:bodyPr>
          <a:lstStyle/>
          <a:p>
            <a:pPr algn="r"/>
            <a:fld id="{09F65D26-D536-4AEB-8D21-E5A5B7223C1A}" type="slidenum">
              <a:rPr lang="zh-TW" altLang="en-US" sz="2000" smtClean="0">
                <a:latin typeface="微軟正黑體" panose="020B0604030504040204" pitchFamily="34" charset="-120"/>
                <a:ea typeface="微軟正黑體" panose="020B0604030504040204" pitchFamily="34" charset="-120"/>
              </a:rPr>
              <a:pPr algn="r"/>
              <a:t>2</a:t>
            </a:fld>
            <a:endParaRPr lang="zh-TW" altLang="en-US" sz="2000" dirty="0">
              <a:latin typeface="微軟正黑體" panose="020B0604030504040204" pitchFamily="34" charset="-120"/>
              <a:ea typeface="微軟正黑體" panose="020B0604030504040204" pitchFamily="34" charset="-120"/>
            </a:endParaRPr>
          </a:p>
        </p:txBody>
      </p:sp>
    </p:spTree>
    <p:extLst>
      <p:ext uri="{BB962C8B-B14F-4D97-AF65-F5344CB8AC3E}">
        <p14:creationId xmlns="" xmlns:p14="http://schemas.microsoft.com/office/powerpoint/2010/main" val="27575783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331640" y="476672"/>
            <a:ext cx="6408712" cy="630942"/>
          </a:xfrm>
          <a:prstGeom prst="rect">
            <a:avLst/>
          </a:prstGeom>
        </p:spPr>
        <p:txBody>
          <a:bodyPr wrap="square">
            <a:spAutoFit/>
          </a:bodyPr>
          <a:lstStyle/>
          <a:p>
            <a:pPr algn="ctr"/>
            <a:r>
              <a:rPr lang="zh-TW" altLang="en-US" sz="3500" dirty="0" smtClean="0">
                <a:latin typeface="微軟正黑體" pitchFamily="34" charset="-120"/>
                <a:ea typeface="微軟正黑體" pitchFamily="34" charset="-120"/>
              </a:rPr>
              <a:t>補充</a:t>
            </a:r>
            <a:r>
              <a:rPr lang="zh-TW" altLang="en-US" sz="3500" dirty="0" smtClean="0">
                <a:latin typeface="微軟正黑體" pitchFamily="34" charset="-120"/>
                <a:ea typeface="微軟正黑體" pitchFamily="34" charset="-120"/>
              </a:rPr>
              <a:t>資料</a:t>
            </a:r>
            <a:r>
              <a:rPr lang="en-US" altLang="zh-TW" sz="3500" dirty="0" smtClean="0">
                <a:latin typeface="微軟正黑體" pitchFamily="34" charset="-120"/>
                <a:ea typeface="微軟正黑體" pitchFamily="34" charset="-120"/>
              </a:rPr>
              <a:t>(</a:t>
            </a:r>
            <a:r>
              <a:rPr lang="zh-TW" altLang="en-US" sz="3500" dirty="0" smtClean="0">
                <a:latin typeface="微軟正黑體" pitchFamily="34" charset="-120"/>
                <a:ea typeface="微軟正黑體" pitchFamily="34" charset="-120"/>
              </a:rPr>
              <a:t>三</a:t>
            </a:r>
            <a:r>
              <a:rPr lang="en-US" altLang="zh-TW" sz="3500" dirty="0" smtClean="0">
                <a:latin typeface="微軟正黑體" pitchFamily="34" charset="-120"/>
                <a:ea typeface="微軟正黑體" pitchFamily="34" charset="-120"/>
              </a:rPr>
              <a:t>)</a:t>
            </a:r>
            <a:endParaRPr lang="en-US" altLang="zh-TW" sz="3500" dirty="0">
              <a:latin typeface="微軟正黑體" pitchFamily="34" charset="-120"/>
              <a:ea typeface="微軟正黑體" pitchFamily="34" charset="-120"/>
            </a:endParaRPr>
          </a:p>
        </p:txBody>
      </p:sp>
      <p:cxnSp>
        <p:nvCxnSpPr>
          <p:cNvPr id="7" name="直線接點 6"/>
          <p:cNvCxnSpPr/>
          <p:nvPr/>
        </p:nvCxnSpPr>
        <p:spPr>
          <a:xfrm>
            <a:off x="971600" y="332656"/>
            <a:ext cx="7200800"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接點 7"/>
          <p:cNvCxnSpPr/>
          <p:nvPr/>
        </p:nvCxnSpPr>
        <p:spPr>
          <a:xfrm>
            <a:off x="971600" y="1268760"/>
            <a:ext cx="7200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文字方塊 10"/>
          <p:cNvSpPr txBox="1"/>
          <p:nvPr/>
        </p:nvSpPr>
        <p:spPr>
          <a:xfrm>
            <a:off x="467544" y="1484784"/>
            <a:ext cx="7920880" cy="3785652"/>
          </a:xfrm>
          <a:prstGeom prst="rect">
            <a:avLst/>
          </a:prstGeom>
          <a:noFill/>
        </p:spPr>
        <p:txBody>
          <a:bodyPr wrap="square" rtlCol="0">
            <a:spAutoFit/>
          </a:bodyPr>
          <a:lstStyle/>
          <a:p>
            <a:pPr algn="just">
              <a:spcAft>
                <a:spcPts val="1200"/>
              </a:spcAft>
              <a:buFont typeface="Wingdings" pitchFamily="2" charset="2"/>
              <a:buChar char="n"/>
            </a:pPr>
            <a:r>
              <a:rPr lang="zh-TW" altLang="en-US" sz="2000" dirty="0" smtClean="0">
                <a:latin typeface="微軟正黑體" pitchFamily="34" charset="-120"/>
                <a:ea typeface="微軟正黑體" pitchFamily="34" charset="-120"/>
              </a:rPr>
              <a:t>全國國土計畫</a:t>
            </a:r>
            <a:r>
              <a:rPr lang="en-US" altLang="zh-TW" sz="2000" dirty="0" smtClean="0">
                <a:latin typeface="微軟正黑體" pitchFamily="34" charset="-120"/>
                <a:ea typeface="微軟正黑體" pitchFamily="34" charset="-120"/>
              </a:rPr>
              <a:t>-</a:t>
            </a:r>
            <a:r>
              <a:rPr lang="zh-TW" altLang="en-US" sz="2000" dirty="0" smtClean="0">
                <a:latin typeface="微軟正黑體" pitchFamily="34" charset="-120"/>
                <a:ea typeface="微軟正黑體" pitchFamily="34" charset="-120"/>
              </a:rPr>
              <a:t>農業發展地區第</a:t>
            </a:r>
            <a:r>
              <a:rPr lang="en-US" altLang="zh-TW" sz="2000" dirty="0" smtClean="0">
                <a:latin typeface="微軟正黑體" pitchFamily="34" charset="-120"/>
                <a:ea typeface="微軟正黑體" pitchFamily="34" charset="-120"/>
              </a:rPr>
              <a:t>4</a:t>
            </a:r>
            <a:r>
              <a:rPr lang="zh-TW" altLang="en-US" sz="2000" dirty="0" smtClean="0">
                <a:latin typeface="微軟正黑體" pitchFamily="34" charset="-120"/>
                <a:ea typeface="微軟正黑體" pitchFamily="34" charset="-120"/>
              </a:rPr>
              <a:t>類劃設原則</a:t>
            </a:r>
            <a:endParaRPr lang="en-US" altLang="zh-TW" sz="2000" dirty="0" smtClean="0">
              <a:latin typeface="微軟正黑體" pitchFamily="34" charset="-120"/>
              <a:ea typeface="微軟正黑體" pitchFamily="34" charset="-120"/>
            </a:endParaRPr>
          </a:p>
          <a:p>
            <a:pPr marL="268288" indent="-268288" algn="just">
              <a:spcAft>
                <a:spcPts val="1200"/>
              </a:spcAft>
            </a:pPr>
            <a:r>
              <a:rPr lang="en-US" altLang="zh-TW" sz="2000" dirty="0" smtClean="0">
                <a:latin typeface="微軟正黑體" pitchFamily="34" charset="-120"/>
                <a:ea typeface="微軟正黑體" pitchFamily="34" charset="-120"/>
              </a:rPr>
              <a:t>1.</a:t>
            </a:r>
            <a:r>
              <a:rPr lang="zh-TW" altLang="en-US" sz="2000" dirty="0" smtClean="0">
                <a:latin typeface="微軟正黑體" pitchFamily="34" charset="-120"/>
                <a:ea typeface="微軟正黑體" pitchFamily="34" charset="-120"/>
              </a:rPr>
              <a:t>依原依區域計畫法劃定之鄉村區，屬於農村主要人口</a:t>
            </a:r>
            <a:r>
              <a:rPr lang="zh-TW" altLang="en-US" sz="2000" dirty="0" smtClean="0">
                <a:latin typeface="微軟正黑體" pitchFamily="34" charset="-120"/>
                <a:ea typeface="微軟正黑體" pitchFamily="34" charset="-120"/>
              </a:rPr>
              <a:t>集居</a:t>
            </a:r>
            <a:r>
              <a:rPr lang="zh-TW" altLang="en-US" sz="2000" dirty="0" smtClean="0">
                <a:latin typeface="微軟正黑體" pitchFamily="34" charset="-120"/>
                <a:ea typeface="微軟正黑體" pitchFamily="34" charset="-120"/>
              </a:rPr>
              <a:t>地區，與農業生產、生活、生態之關係密不可分之</a:t>
            </a:r>
            <a:r>
              <a:rPr lang="zh-TW" altLang="en-US" sz="2000" dirty="0" smtClean="0">
                <a:latin typeface="微軟正黑體" pitchFamily="34" charset="-120"/>
                <a:ea typeface="微軟正黑體" pitchFamily="34" charset="-120"/>
              </a:rPr>
              <a:t>農村</a:t>
            </a:r>
            <a:r>
              <a:rPr lang="zh-TW" altLang="en-US" sz="2000" dirty="0" smtClean="0">
                <a:latin typeface="微軟正黑體" pitchFamily="34" charset="-120"/>
                <a:ea typeface="微軟正黑體" pitchFamily="34" charset="-120"/>
              </a:rPr>
              <a:t>聚落</a:t>
            </a:r>
            <a:r>
              <a:rPr lang="zh-TW" altLang="en-US" sz="2000" dirty="0" smtClean="0">
                <a:latin typeface="微軟正黑體" pitchFamily="34" charset="-120"/>
                <a:ea typeface="微軟正黑體" pitchFamily="34" charset="-120"/>
              </a:rPr>
              <a:t>。</a:t>
            </a:r>
            <a:endParaRPr lang="en-US" altLang="zh-TW" sz="2000" dirty="0" smtClean="0">
              <a:latin typeface="微軟正黑體" pitchFamily="34" charset="-120"/>
              <a:ea typeface="微軟正黑體" pitchFamily="34" charset="-120"/>
            </a:endParaRPr>
          </a:p>
          <a:p>
            <a:pPr marL="268288" indent="-268288" algn="just">
              <a:spcAft>
                <a:spcPts val="1200"/>
              </a:spcAft>
            </a:pPr>
            <a:r>
              <a:rPr lang="en-US" altLang="zh-TW" sz="2000" dirty="0" smtClean="0">
                <a:latin typeface="微軟正黑體" pitchFamily="34" charset="-120"/>
                <a:ea typeface="微軟正黑體" pitchFamily="34" charset="-120"/>
              </a:rPr>
              <a:t>2.</a:t>
            </a:r>
            <a:r>
              <a:rPr lang="zh-TW" altLang="en-US" sz="2000" dirty="0" smtClean="0">
                <a:latin typeface="微軟正黑體" pitchFamily="34" charset="-120"/>
                <a:ea typeface="微軟正黑體" pitchFamily="34" charset="-120"/>
              </a:rPr>
              <a:t>原住民族土地範圍內屬原依區域計畫法劃定之</a:t>
            </a:r>
            <a:r>
              <a:rPr lang="zh-TW" altLang="en-US" sz="2000" dirty="0" smtClean="0">
                <a:latin typeface="微軟正黑體" pitchFamily="34" charset="-120"/>
                <a:ea typeface="微軟正黑體" pitchFamily="34" charset="-120"/>
              </a:rPr>
              <a:t>鄉村區</a:t>
            </a:r>
            <a:r>
              <a:rPr lang="zh-TW" altLang="en-US" sz="2000" dirty="0" smtClean="0">
                <a:latin typeface="微軟正黑體" pitchFamily="34" charset="-120"/>
                <a:ea typeface="微軟正黑體" pitchFamily="34" charset="-120"/>
              </a:rPr>
              <a:t>，或經中央原住民族主管機關核定</a:t>
            </a:r>
            <a:r>
              <a:rPr lang="zh-TW" altLang="en-US" sz="2000" dirty="0" smtClean="0">
                <a:solidFill>
                  <a:srgbClr val="FF0000"/>
                </a:solidFill>
                <a:latin typeface="微軟正黑體" pitchFamily="34" charset="-120"/>
                <a:ea typeface="微軟正黑體" pitchFamily="34" charset="-120"/>
              </a:rPr>
              <a:t>部落範圍內之</a:t>
            </a:r>
            <a:r>
              <a:rPr lang="zh-TW" altLang="en-US" sz="2000" dirty="0" smtClean="0">
                <a:solidFill>
                  <a:srgbClr val="FF0000"/>
                </a:solidFill>
                <a:latin typeface="微軟正黑體" pitchFamily="34" charset="-120"/>
                <a:ea typeface="微軟正黑體" pitchFamily="34" charset="-120"/>
              </a:rPr>
              <a:t>聚落</a:t>
            </a:r>
            <a:r>
              <a:rPr lang="zh-TW" altLang="en-US" sz="2000" dirty="0" smtClean="0">
                <a:latin typeface="微軟正黑體" pitchFamily="34" charset="-120"/>
                <a:ea typeface="微軟正黑體" pitchFamily="34" charset="-120"/>
              </a:rPr>
              <a:t>，屬於農村主要人口集居地區，與農業生產、生活</a:t>
            </a:r>
            <a:r>
              <a:rPr lang="zh-TW" altLang="en-US" sz="2000" dirty="0" smtClean="0">
                <a:latin typeface="微軟正黑體" pitchFamily="34" charset="-120"/>
                <a:ea typeface="微軟正黑體" pitchFamily="34" charset="-120"/>
              </a:rPr>
              <a:t>、生態</a:t>
            </a:r>
            <a:r>
              <a:rPr lang="zh-TW" altLang="en-US" sz="2000" dirty="0" smtClean="0">
                <a:latin typeface="微軟正黑體" pitchFamily="34" charset="-120"/>
                <a:ea typeface="微軟正黑體" pitchFamily="34" charset="-120"/>
              </a:rPr>
              <a:t>之關係密不可分之農村，得予劃設</a:t>
            </a:r>
            <a:r>
              <a:rPr lang="zh-TW" altLang="en-US" sz="2000" dirty="0" smtClean="0">
                <a:latin typeface="微軟正黑體" pitchFamily="34" charset="-120"/>
                <a:ea typeface="微軟正黑體" pitchFamily="34" charset="-120"/>
              </a:rPr>
              <a:t>。</a:t>
            </a:r>
            <a:endParaRPr lang="en-US" altLang="zh-TW" sz="2000" dirty="0" smtClean="0">
              <a:latin typeface="微軟正黑體" pitchFamily="34" charset="-120"/>
              <a:ea typeface="微軟正黑體" pitchFamily="34" charset="-120"/>
            </a:endParaRPr>
          </a:p>
          <a:p>
            <a:pPr marL="268288" indent="-268288" algn="just">
              <a:spcAft>
                <a:spcPts val="1200"/>
              </a:spcAft>
            </a:pPr>
            <a:r>
              <a:rPr lang="en-US" altLang="zh-TW" sz="2000" dirty="0" smtClean="0">
                <a:latin typeface="微軟正黑體" pitchFamily="34" charset="-120"/>
                <a:ea typeface="微軟正黑體" pitchFamily="34" charset="-120"/>
              </a:rPr>
              <a:t>3.</a:t>
            </a:r>
            <a:r>
              <a:rPr lang="zh-TW" altLang="en-US" sz="2000" dirty="0" smtClean="0">
                <a:latin typeface="微軟正黑體" pitchFamily="34" charset="-120"/>
                <a:ea typeface="微軟正黑體" pitchFamily="34" charset="-120"/>
              </a:rPr>
              <a:t>位於已核定農村再生計畫範圍內，屬原依區域計畫法</a:t>
            </a:r>
            <a:r>
              <a:rPr lang="zh-TW" altLang="en-US" sz="2000" dirty="0" smtClean="0">
                <a:latin typeface="微軟正黑體" pitchFamily="34" charset="-120"/>
                <a:ea typeface="微軟正黑體" pitchFamily="34" charset="-120"/>
              </a:rPr>
              <a:t>劃定</a:t>
            </a:r>
            <a:r>
              <a:rPr lang="zh-TW" altLang="en-US" sz="2000" dirty="0" smtClean="0">
                <a:latin typeface="微軟正黑體" pitchFamily="34" charset="-120"/>
                <a:ea typeface="微軟正黑體" pitchFamily="34" charset="-120"/>
              </a:rPr>
              <a:t>之鄉村區，優先劃入。 </a:t>
            </a:r>
            <a:endParaRPr lang="en-US" altLang="zh-TW" sz="2000" dirty="0" smtClean="0">
              <a:latin typeface="微軟正黑體" pitchFamily="34" charset="-120"/>
              <a:ea typeface="微軟正黑體" pitchFamily="34" charset="-120"/>
            </a:endParaRPr>
          </a:p>
          <a:p>
            <a:pPr marL="268288" indent="-268288" algn="just">
              <a:spcAft>
                <a:spcPts val="1200"/>
              </a:spcAft>
            </a:pPr>
            <a:r>
              <a:rPr lang="en-US" altLang="zh-TW" sz="2000" dirty="0" smtClean="0">
                <a:latin typeface="微軟正黑體" pitchFamily="34" charset="-120"/>
                <a:ea typeface="微軟正黑體" pitchFamily="34" charset="-120"/>
              </a:rPr>
              <a:t>4</a:t>
            </a:r>
            <a:r>
              <a:rPr lang="en-US" altLang="zh-TW" sz="2000" dirty="0" smtClean="0">
                <a:latin typeface="微軟正黑體" pitchFamily="34" charset="-120"/>
                <a:ea typeface="微軟正黑體" pitchFamily="34" charset="-120"/>
              </a:rPr>
              <a:t>.</a:t>
            </a:r>
            <a:r>
              <a:rPr lang="zh-TW" altLang="en-US" sz="2000" dirty="0" smtClean="0">
                <a:latin typeface="微軟正黑體" pitchFamily="34" charset="-120"/>
                <a:ea typeface="微軟正黑體" pitchFamily="34" charset="-120"/>
              </a:rPr>
              <a:t>於符合直轄市、縣（市）國土計畫及鄉村地區整體規劃</a:t>
            </a:r>
            <a:r>
              <a:rPr lang="zh-TW" altLang="en-US" sz="2000" dirty="0" smtClean="0">
                <a:latin typeface="微軟正黑體" pitchFamily="34" charset="-120"/>
                <a:ea typeface="微軟正黑體" pitchFamily="34" charset="-120"/>
              </a:rPr>
              <a:t>、農村</a:t>
            </a:r>
            <a:r>
              <a:rPr lang="zh-TW" altLang="en-US" sz="2000" dirty="0" smtClean="0">
                <a:latin typeface="微軟正黑體" pitchFamily="34" charset="-120"/>
                <a:ea typeface="微軟正黑體" pitchFamily="34" charset="-120"/>
              </a:rPr>
              <a:t>再生情形下，於依本法取得使用許可後得適度</a:t>
            </a:r>
            <a:r>
              <a:rPr lang="zh-TW" altLang="en-US" sz="2000" dirty="0" smtClean="0">
                <a:latin typeface="微軟正黑體" pitchFamily="34" charset="-120"/>
                <a:ea typeface="微軟正黑體" pitchFamily="34" charset="-120"/>
              </a:rPr>
              <a:t>擴大其</a:t>
            </a:r>
            <a:r>
              <a:rPr lang="zh-TW" altLang="en-US" sz="2000" dirty="0" smtClean="0">
                <a:latin typeface="微軟正黑體" pitchFamily="34" charset="-120"/>
                <a:ea typeface="微軟正黑體" pitchFamily="34" charset="-120"/>
              </a:rPr>
              <a:t>範圍</a:t>
            </a:r>
            <a:r>
              <a:rPr lang="zh-TW" altLang="en-US" sz="2000" dirty="0" smtClean="0">
                <a:latin typeface="微軟正黑體" pitchFamily="34" charset="-120"/>
                <a:ea typeface="微軟正黑體" pitchFamily="34" charset="-120"/>
              </a:rPr>
              <a:t>。</a:t>
            </a:r>
            <a:endParaRPr lang="en-US" altLang="zh-TW" sz="2000" dirty="0" smtClean="0">
              <a:latin typeface="微軟正黑體" pitchFamily="34" charset="-120"/>
              <a:ea typeface="微軟正黑體" pitchFamily="34" charset="-12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331640" y="476672"/>
            <a:ext cx="6408712" cy="630942"/>
          </a:xfrm>
          <a:prstGeom prst="rect">
            <a:avLst/>
          </a:prstGeom>
        </p:spPr>
        <p:txBody>
          <a:bodyPr wrap="square">
            <a:spAutoFit/>
          </a:bodyPr>
          <a:lstStyle/>
          <a:p>
            <a:pPr algn="ctr"/>
            <a:r>
              <a:rPr lang="zh-TW" altLang="en-US" sz="3500" dirty="0" smtClean="0">
                <a:latin typeface="微軟正黑體" pitchFamily="34" charset="-120"/>
                <a:ea typeface="微軟正黑體" pitchFamily="34" charset="-120"/>
              </a:rPr>
              <a:t>補充</a:t>
            </a:r>
            <a:r>
              <a:rPr lang="zh-TW" altLang="en-US" sz="3500" dirty="0" smtClean="0">
                <a:latin typeface="微軟正黑體" pitchFamily="34" charset="-120"/>
                <a:ea typeface="微軟正黑體" pitchFamily="34" charset="-120"/>
              </a:rPr>
              <a:t>資料</a:t>
            </a:r>
            <a:r>
              <a:rPr lang="en-US" altLang="zh-TW" sz="3500" dirty="0" smtClean="0">
                <a:latin typeface="微軟正黑體" pitchFamily="34" charset="-120"/>
                <a:ea typeface="微軟正黑體" pitchFamily="34" charset="-120"/>
              </a:rPr>
              <a:t>(</a:t>
            </a:r>
            <a:r>
              <a:rPr lang="zh-TW" altLang="en-US" sz="3500" dirty="0" smtClean="0">
                <a:latin typeface="微軟正黑體" pitchFamily="34" charset="-120"/>
                <a:ea typeface="微軟正黑體" pitchFamily="34" charset="-120"/>
              </a:rPr>
              <a:t>三</a:t>
            </a:r>
            <a:r>
              <a:rPr lang="en-US" altLang="zh-TW" sz="3500" dirty="0" smtClean="0">
                <a:latin typeface="微軟正黑體" pitchFamily="34" charset="-120"/>
                <a:ea typeface="微軟正黑體" pitchFamily="34" charset="-120"/>
              </a:rPr>
              <a:t>)</a:t>
            </a:r>
            <a:endParaRPr lang="en-US" altLang="zh-TW" sz="3500" dirty="0">
              <a:latin typeface="微軟正黑體" pitchFamily="34" charset="-120"/>
              <a:ea typeface="微軟正黑體" pitchFamily="34" charset="-120"/>
            </a:endParaRPr>
          </a:p>
        </p:txBody>
      </p:sp>
      <p:cxnSp>
        <p:nvCxnSpPr>
          <p:cNvPr id="7" name="直線接點 6"/>
          <p:cNvCxnSpPr/>
          <p:nvPr/>
        </p:nvCxnSpPr>
        <p:spPr>
          <a:xfrm>
            <a:off x="971600" y="332656"/>
            <a:ext cx="7200800"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接點 7"/>
          <p:cNvCxnSpPr/>
          <p:nvPr/>
        </p:nvCxnSpPr>
        <p:spPr>
          <a:xfrm>
            <a:off x="971600" y="1268760"/>
            <a:ext cx="7200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文字方塊 8"/>
          <p:cNvSpPr txBox="1"/>
          <p:nvPr/>
        </p:nvSpPr>
        <p:spPr>
          <a:xfrm>
            <a:off x="755576" y="2420888"/>
            <a:ext cx="7920880" cy="4231928"/>
          </a:xfrm>
          <a:prstGeom prst="rect">
            <a:avLst/>
          </a:prstGeom>
          <a:noFill/>
        </p:spPr>
        <p:txBody>
          <a:bodyPr wrap="square" rtlCol="0">
            <a:spAutoFit/>
          </a:bodyPr>
          <a:lstStyle/>
          <a:p>
            <a:pPr marL="185738" indent="-185738" algn="just">
              <a:spcBef>
                <a:spcPts val="600"/>
              </a:spcBef>
            </a:pPr>
            <a:r>
              <a:rPr lang="en-US" altLang="zh-TW" b="1" u="sng" dirty="0" smtClean="0">
                <a:solidFill>
                  <a:srgbClr val="C00000"/>
                </a:solidFill>
                <a:latin typeface="微軟正黑體" panose="020B0604030504040204" pitchFamily="34" charset="-120"/>
                <a:ea typeface="微軟正黑體" panose="020B0604030504040204" pitchFamily="34" charset="-120"/>
              </a:rPr>
              <a:t>1.</a:t>
            </a:r>
            <a:r>
              <a:rPr lang="zh-TW" altLang="en-US" b="1" u="sng" dirty="0" smtClean="0">
                <a:solidFill>
                  <a:srgbClr val="C00000"/>
                </a:solidFill>
                <a:latin typeface="微軟正黑體" panose="020B0604030504040204" pitchFamily="34" charset="-120"/>
                <a:ea typeface="微軟正黑體" panose="020B0604030504040204" pitchFamily="34" charset="-120"/>
              </a:rPr>
              <a:t>人口規模</a:t>
            </a:r>
            <a:r>
              <a:rPr lang="zh-TW" altLang="en-US" dirty="0" smtClean="0">
                <a:latin typeface="微軟正黑體" panose="020B0604030504040204" pitchFamily="34" charset="-120"/>
                <a:ea typeface="微軟正黑體" panose="020B0604030504040204" pitchFamily="34" charset="-120"/>
              </a:rPr>
              <a:t>：以</a:t>
            </a:r>
            <a:r>
              <a:rPr lang="zh-TW" altLang="en-US" dirty="0">
                <a:latin typeface="微軟正黑體" panose="020B0604030504040204" pitchFamily="34" charset="-120"/>
                <a:ea typeface="微軟正黑體" panose="020B0604030504040204" pitchFamily="34" charset="-120"/>
              </a:rPr>
              <a:t>位屬部落範圍之聚落進行劃</a:t>
            </a:r>
            <a:r>
              <a:rPr lang="zh-TW" altLang="en-US" dirty="0" smtClean="0">
                <a:latin typeface="微軟正黑體" panose="020B0604030504040204" pitchFamily="34" charset="-120"/>
                <a:ea typeface="微軟正黑體" panose="020B0604030504040204" pitchFamily="34" charset="-120"/>
              </a:rPr>
              <a:t>設，聚落</a:t>
            </a:r>
            <a:r>
              <a:rPr lang="zh-TW" altLang="en-US" dirty="0">
                <a:latin typeface="微軟正黑體" panose="020B0604030504040204" pitchFamily="34" charset="-120"/>
                <a:ea typeface="微軟正黑體" panose="020B0604030504040204" pitchFamily="34" charset="-120"/>
              </a:rPr>
              <a:t>範圍內最近</a:t>
            </a:r>
            <a:r>
              <a:rPr lang="en-US" altLang="zh-TW" dirty="0">
                <a:latin typeface="微軟正黑體" panose="020B0604030504040204" pitchFamily="34" charset="-120"/>
                <a:ea typeface="微軟正黑體" panose="020B0604030504040204" pitchFamily="34" charset="-120"/>
              </a:rPr>
              <a:t>5</a:t>
            </a:r>
            <a:r>
              <a:rPr lang="zh-TW" altLang="en-US" dirty="0">
                <a:latin typeface="微軟正黑體" panose="020B0604030504040204" pitchFamily="34" charset="-120"/>
                <a:ea typeface="微軟正黑體" panose="020B0604030504040204" pitchFamily="34" charset="-120"/>
              </a:rPr>
              <a:t>年中每年人口聚居均已達</a:t>
            </a:r>
            <a:r>
              <a:rPr lang="en-US" altLang="zh-TW" dirty="0">
                <a:latin typeface="微軟正黑體" panose="020B0604030504040204" pitchFamily="34" charset="-120"/>
                <a:ea typeface="微軟正黑體" panose="020B0604030504040204" pitchFamily="34" charset="-120"/>
              </a:rPr>
              <a:t>15</a:t>
            </a:r>
            <a:r>
              <a:rPr lang="zh-TW" altLang="en-US" dirty="0">
                <a:latin typeface="微軟正黑體" panose="020B0604030504040204" pitchFamily="34" charset="-120"/>
                <a:ea typeface="微軟正黑體" panose="020B0604030504040204" pitchFamily="34" charset="-120"/>
              </a:rPr>
              <a:t>戶以上、或人口數均已達</a:t>
            </a:r>
            <a:r>
              <a:rPr lang="en-US" altLang="zh-TW" dirty="0">
                <a:latin typeface="微軟正黑體" panose="020B0604030504040204" pitchFamily="34" charset="-120"/>
                <a:ea typeface="微軟正黑體" panose="020B0604030504040204" pitchFamily="34" charset="-120"/>
              </a:rPr>
              <a:t>50</a:t>
            </a:r>
            <a:r>
              <a:rPr lang="zh-TW" altLang="en-US" dirty="0">
                <a:latin typeface="微軟正黑體" panose="020B0604030504040204" pitchFamily="34" charset="-120"/>
                <a:ea typeface="微軟正黑體" panose="020B0604030504040204" pitchFamily="34" charset="-120"/>
              </a:rPr>
              <a:t>人</a:t>
            </a:r>
            <a:r>
              <a:rPr lang="zh-TW" altLang="en-US" dirty="0" smtClean="0">
                <a:latin typeface="微軟正黑體" panose="020B0604030504040204" pitchFamily="34" charset="-120"/>
                <a:ea typeface="微軟正黑體" panose="020B0604030504040204" pitchFamily="34" charset="-120"/>
              </a:rPr>
              <a:t>以上者。</a:t>
            </a:r>
            <a:endParaRPr lang="en-US" altLang="zh-TW" dirty="0" smtClean="0">
              <a:latin typeface="微軟正黑體" panose="020B0604030504040204" pitchFamily="34" charset="-120"/>
              <a:ea typeface="微軟正黑體" panose="020B0604030504040204" pitchFamily="34" charset="-120"/>
            </a:endParaRPr>
          </a:p>
          <a:p>
            <a:pPr marL="185738" indent="-185738" algn="just">
              <a:spcBef>
                <a:spcPts val="1200"/>
              </a:spcBef>
            </a:pPr>
            <a:r>
              <a:rPr lang="en-US" altLang="zh-TW" b="1" u="sng" dirty="0">
                <a:solidFill>
                  <a:srgbClr val="C00000"/>
                </a:solidFill>
                <a:latin typeface="微軟正黑體" panose="020B0604030504040204" pitchFamily="34" charset="-120"/>
                <a:ea typeface="微軟正黑體" panose="020B0604030504040204" pitchFamily="34" charset="-120"/>
              </a:rPr>
              <a:t>2</a:t>
            </a:r>
            <a:r>
              <a:rPr lang="en-US" altLang="zh-TW" b="1" u="sng" dirty="0" smtClean="0">
                <a:solidFill>
                  <a:srgbClr val="C00000"/>
                </a:solidFill>
                <a:latin typeface="微軟正黑體" panose="020B0604030504040204" pitchFamily="34" charset="-120"/>
                <a:ea typeface="微軟正黑體" panose="020B0604030504040204" pitchFamily="34" charset="-120"/>
              </a:rPr>
              <a:t>.</a:t>
            </a:r>
            <a:r>
              <a:rPr lang="zh-TW" altLang="en-US" b="1" u="sng" dirty="0" smtClean="0">
                <a:solidFill>
                  <a:srgbClr val="C00000"/>
                </a:solidFill>
                <a:latin typeface="微軟正黑體" panose="020B0604030504040204" pitchFamily="34" charset="-120"/>
                <a:ea typeface="微軟正黑體" panose="020B0604030504040204" pitchFamily="34" charset="-120"/>
              </a:rPr>
              <a:t>劃設範圍</a:t>
            </a:r>
            <a:r>
              <a:rPr lang="zh-TW" altLang="en-US" dirty="0" smtClean="0">
                <a:latin typeface="微軟正黑體" panose="020B0604030504040204" pitchFamily="34" charset="-120"/>
                <a:ea typeface="微軟正黑體" panose="020B0604030504040204" pitchFamily="34" charset="-120"/>
              </a:rPr>
              <a:t>：四</a:t>
            </a:r>
            <a:r>
              <a:rPr lang="zh-TW" altLang="en-US" dirty="0">
                <a:latin typeface="微軟正黑體" panose="020B0604030504040204" pitchFamily="34" charset="-120"/>
                <a:ea typeface="微軟正黑體" panose="020B0604030504040204" pitchFamily="34" charset="-120"/>
              </a:rPr>
              <a:t>界範圍應符合下列情形之一</a:t>
            </a:r>
            <a:r>
              <a:rPr lang="zh-TW" altLang="en-US" dirty="0" smtClean="0">
                <a:latin typeface="微軟正黑體" panose="020B0604030504040204" pitchFamily="34" charset="-120"/>
                <a:ea typeface="微軟正黑體" panose="020B0604030504040204" pitchFamily="34" charset="-120"/>
              </a:rPr>
              <a:t>者 </a:t>
            </a:r>
            <a:endParaRPr lang="zh-TW" altLang="en-US" dirty="0">
              <a:latin typeface="微軟正黑體" panose="020B0604030504040204" pitchFamily="34" charset="-120"/>
              <a:ea typeface="微軟正黑體" panose="020B0604030504040204" pitchFamily="34" charset="-120"/>
            </a:endParaRPr>
          </a:p>
          <a:p>
            <a:pPr marL="495300" lvl="1" indent="-309563" algn="just">
              <a:spcBef>
                <a:spcPts val="600"/>
              </a:spcBef>
            </a:pPr>
            <a:r>
              <a:rPr lang="en-US" altLang="zh-TW" dirty="0">
                <a:latin typeface="微軟正黑體" panose="020B0604030504040204" pitchFamily="34" charset="-120"/>
                <a:ea typeface="微軟正黑體" panose="020B0604030504040204" pitchFamily="34" charset="-120"/>
              </a:rPr>
              <a:t>(1)</a:t>
            </a:r>
            <a:r>
              <a:rPr lang="zh-TW" altLang="en-US" dirty="0">
                <a:latin typeface="微軟正黑體" panose="020B0604030504040204" pitchFamily="34" charset="-120"/>
                <a:ea typeface="微軟正黑體" panose="020B0604030504040204" pitchFamily="34" charset="-120"/>
              </a:rPr>
              <a:t>就相距未逾</a:t>
            </a:r>
            <a:r>
              <a:rPr lang="en-US" altLang="zh-TW" dirty="0">
                <a:latin typeface="微軟正黑體" panose="020B0604030504040204" pitchFamily="34" charset="-120"/>
                <a:ea typeface="微軟正黑體" panose="020B0604030504040204" pitchFamily="34" charset="-120"/>
              </a:rPr>
              <a:t>50</a:t>
            </a:r>
            <a:r>
              <a:rPr lang="zh-TW" altLang="en-US" dirty="0">
                <a:latin typeface="微軟正黑體" panose="020B0604030504040204" pitchFamily="34" charset="-120"/>
                <a:ea typeface="微軟正黑體" panose="020B0604030504040204" pitchFamily="34" charset="-120"/>
              </a:rPr>
              <a:t>公尺之甲、丙種建築用地，</a:t>
            </a:r>
            <a:r>
              <a:rPr lang="zh-TW" altLang="en-US" dirty="0" smtClean="0">
                <a:latin typeface="微軟正黑體" panose="020B0604030504040204" pitchFamily="34" charset="-120"/>
                <a:ea typeface="微軟正黑體" panose="020B0604030504040204" pitchFamily="34" charset="-120"/>
              </a:rPr>
              <a:t>且合計</a:t>
            </a:r>
            <a:r>
              <a:rPr lang="zh-TW" altLang="en-US" dirty="0">
                <a:latin typeface="微軟正黑體" panose="020B0604030504040204" pitchFamily="34" charset="-120"/>
                <a:ea typeface="微軟正黑體" panose="020B0604030504040204" pitchFamily="34" charset="-120"/>
              </a:rPr>
              <a:t>面積應達</a:t>
            </a:r>
            <a:r>
              <a:rPr lang="en-US" altLang="zh-TW" dirty="0">
                <a:latin typeface="微軟正黑體" panose="020B0604030504040204" pitchFamily="34" charset="-120"/>
                <a:ea typeface="微軟正黑體" panose="020B0604030504040204" pitchFamily="34" charset="-120"/>
              </a:rPr>
              <a:t>0.5</a:t>
            </a:r>
            <a:r>
              <a:rPr lang="zh-TW" altLang="en-US" dirty="0">
                <a:latin typeface="微軟正黑體" panose="020B0604030504040204" pitchFamily="34" charset="-120"/>
                <a:ea typeface="微軟正黑體" panose="020B0604030504040204" pitchFamily="34" charset="-120"/>
              </a:rPr>
              <a:t>公頃以上，以甲、丙種建築用地土地最外圍為</a:t>
            </a:r>
            <a:r>
              <a:rPr lang="zh-TW" altLang="en-US" dirty="0" smtClean="0">
                <a:latin typeface="微軟正黑體" panose="020B0604030504040204" pitchFamily="34" charset="-120"/>
                <a:ea typeface="微軟正黑體" panose="020B0604030504040204" pitchFamily="34" charset="-120"/>
              </a:rPr>
              <a:t>範圍進行劃設。</a:t>
            </a:r>
            <a:endParaRPr lang="zh-TW" altLang="en-US" dirty="0">
              <a:latin typeface="微軟正黑體" panose="020B0604030504040204" pitchFamily="34" charset="-120"/>
              <a:ea typeface="微軟正黑體" panose="020B0604030504040204" pitchFamily="34" charset="-120"/>
            </a:endParaRPr>
          </a:p>
          <a:p>
            <a:pPr marL="495300" lvl="1" indent="-309563" algn="just">
              <a:spcBef>
                <a:spcPts val="600"/>
              </a:spcBef>
            </a:pPr>
            <a:r>
              <a:rPr lang="en-US" altLang="zh-TW" dirty="0">
                <a:latin typeface="微軟正黑體" panose="020B0604030504040204" pitchFamily="34" charset="-120"/>
                <a:ea typeface="微軟正黑體" panose="020B0604030504040204" pitchFamily="34" charset="-120"/>
              </a:rPr>
              <a:t>(</a:t>
            </a:r>
            <a:r>
              <a:rPr lang="en-US" altLang="zh-TW" dirty="0" smtClean="0">
                <a:latin typeface="微軟正黑體" panose="020B0604030504040204" pitchFamily="34" charset="-120"/>
                <a:ea typeface="微軟正黑體" panose="020B0604030504040204" pitchFamily="34" charset="-120"/>
              </a:rPr>
              <a:t>2)105</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5</a:t>
            </a:r>
            <a:r>
              <a:rPr lang="zh-TW" altLang="en-US" dirty="0">
                <a:latin typeface="微軟正黑體" panose="020B0604030504040204" pitchFamily="34" charset="-120"/>
                <a:ea typeface="微軟正黑體" panose="020B0604030504040204" pitchFamily="34" charset="-120"/>
              </a:rPr>
              <a:t>月</a:t>
            </a:r>
            <a:r>
              <a:rPr lang="en-US" altLang="zh-TW" dirty="0">
                <a:latin typeface="微軟正黑體" panose="020B0604030504040204" pitchFamily="34" charset="-120"/>
                <a:ea typeface="微軟正黑體" panose="020B0604030504040204" pitchFamily="34" charset="-120"/>
              </a:rPr>
              <a:t>1</a:t>
            </a:r>
            <a:r>
              <a:rPr lang="zh-TW" altLang="en-US" dirty="0" smtClean="0">
                <a:latin typeface="微軟正黑體" panose="020B0604030504040204" pitchFamily="34" charset="-120"/>
                <a:ea typeface="微軟正黑體" panose="020B0604030504040204" pitchFamily="34" charset="-120"/>
              </a:rPr>
              <a:t>日前</a:t>
            </a:r>
            <a:r>
              <a:rPr lang="en-US" altLang="zh-TW" dirty="0" smtClean="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國土計畫法</a:t>
            </a:r>
            <a:r>
              <a:rPr lang="zh-TW" altLang="en-US" dirty="0" smtClean="0">
                <a:latin typeface="微軟正黑體" panose="020B0604030504040204" pitchFamily="34" charset="-120"/>
                <a:ea typeface="微軟正黑體" panose="020B0604030504040204" pitchFamily="34" charset="-120"/>
              </a:rPr>
              <a:t>施行</a:t>
            </a:r>
            <a:r>
              <a:rPr lang="zh-TW" altLang="en-US" dirty="0">
                <a:latin typeface="微軟正黑體" panose="020B0604030504040204" pitchFamily="34" charset="-120"/>
                <a:ea typeface="微軟正黑體" panose="020B0604030504040204" pitchFamily="34" charset="-120"/>
              </a:rPr>
              <a:t>日</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存在之既有建物，就</a:t>
            </a:r>
            <a:r>
              <a:rPr lang="zh-TW" altLang="en-US" dirty="0">
                <a:latin typeface="微軟正黑體" panose="020B0604030504040204" pitchFamily="34" charset="-120"/>
                <a:ea typeface="微軟正黑體" panose="020B0604030504040204" pitchFamily="34" charset="-120"/>
              </a:rPr>
              <a:t>相距未逾</a:t>
            </a:r>
            <a:r>
              <a:rPr lang="en-US" altLang="zh-TW" dirty="0">
                <a:latin typeface="微軟正黑體" panose="020B0604030504040204" pitchFamily="34" charset="-120"/>
                <a:ea typeface="微軟正黑體" panose="020B0604030504040204" pitchFamily="34" charset="-120"/>
              </a:rPr>
              <a:t>50</a:t>
            </a:r>
            <a:r>
              <a:rPr lang="zh-TW" altLang="en-US" dirty="0">
                <a:latin typeface="微軟正黑體" panose="020B0604030504040204" pitchFamily="34" charset="-120"/>
                <a:ea typeface="微軟正黑體" panose="020B0604030504040204" pitchFamily="34" charset="-120"/>
              </a:rPr>
              <a:t>公尺之</a:t>
            </a:r>
            <a:r>
              <a:rPr lang="zh-TW" altLang="en-US" dirty="0" smtClean="0">
                <a:latin typeface="微軟正黑體" panose="020B0604030504040204" pitchFamily="34" charset="-120"/>
                <a:ea typeface="微軟正黑體" panose="020B0604030504040204" pitchFamily="34" charset="-120"/>
              </a:rPr>
              <a:t>建築，且合</a:t>
            </a:r>
            <a:r>
              <a:rPr lang="zh-TW" altLang="en-US" dirty="0">
                <a:latin typeface="微軟正黑體" panose="020B0604030504040204" pitchFamily="34" charset="-120"/>
                <a:ea typeface="微軟正黑體" panose="020B0604030504040204" pitchFamily="34" charset="-120"/>
              </a:rPr>
              <a:t>計劃設面積應達</a:t>
            </a:r>
            <a:r>
              <a:rPr lang="en-US" altLang="zh-TW" dirty="0">
                <a:latin typeface="微軟正黑體" panose="020B0604030504040204" pitchFamily="34" charset="-120"/>
                <a:ea typeface="微軟正黑體" panose="020B0604030504040204" pitchFamily="34" charset="-120"/>
              </a:rPr>
              <a:t>0.5</a:t>
            </a:r>
            <a:r>
              <a:rPr lang="zh-TW" altLang="en-US" dirty="0">
                <a:latin typeface="微軟正黑體" panose="020B0604030504040204" pitchFamily="34" charset="-120"/>
                <a:ea typeface="微軟正黑體" panose="020B0604030504040204" pitchFamily="34" charset="-120"/>
              </a:rPr>
              <a:t>公頃以上</a:t>
            </a:r>
            <a:r>
              <a:rPr lang="zh-TW" altLang="en-US" dirty="0" smtClean="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就其分布</a:t>
            </a:r>
            <a:r>
              <a:rPr lang="zh-TW" altLang="en-US" dirty="0" smtClean="0">
                <a:latin typeface="微軟正黑體" panose="020B0604030504040204" pitchFamily="34" charset="-120"/>
                <a:ea typeface="微軟正黑體" panose="020B0604030504040204" pitchFamily="34" charset="-120"/>
              </a:rPr>
              <a:t>範圍進行劃設。</a:t>
            </a:r>
            <a:endParaRPr lang="zh-TW" altLang="en-US" dirty="0">
              <a:latin typeface="微軟正黑體" panose="020B0604030504040204" pitchFamily="34" charset="-120"/>
              <a:ea typeface="微軟正黑體" panose="020B0604030504040204" pitchFamily="34" charset="-120"/>
            </a:endParaRPr>
          </a:p>
          <a:p>
            <a:pPr marL="495300" lvl="1" indent="-309563" algn="just">
              <a:spcBef>
                <a:spcPts val="600"/>
              </a:spcBef>
            </a:pPr>
            <a:r>
              <a:rPr lang="en-US" altLang="zh-TW" dirty="0">
                <a:latin typeface="微軟正黑體" panose="020B0604030504040204" pitchFamily="34" charset="-120"/>
                <a:ea typeface="微軟正黑體" panose="020B0604030504040204" pitchFamily="34" charset="-120"/>
              </a:rPr>
              <a:t>(3</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既有</a:t>
            </a:r>
            <a:r>
              <a:rPr lang="zh-TW" altLang="en-US" dirty="0">
                <a:latin typeface="微軟正黑體" panose="020B0604030504040204" pitchFamily="34" charset="-120"/>
                <a:ea typeface="微軟正黑體" panose="020B0604030504040204" pitchFamily="34" charset="-120"/>
              </a:rPr>
              <a:t>巷道有維持供交通使用</a:t>
            </a:r>
            <a:r>
              <a:rPr lang="zh-TW" altLang="en-US" dirty="0" smtClean="0">
                <a:latin typeface="微軟正黑體" panose="020B0604030504040204" pitchFamily="34" charset="-120"/>
                <a:ea typeface="微軟正黑體" panose="020B0604030504040204" pitchFamily="34" charset="-120"/>
              </a:rPr>
              <a:t>功能、屬</a:t>
            </a:r>
            <a:r>
              <a:rPr lang="zh-TW" altLang="en-US" dirty="0">
                <a:latin typeface="微軟正黑體" panose="020B0604030504040204" pitchFamily="34" charset="-120"/>
                <a:ea typeface="微軟正黑體" panose="020B0604030504040204" pitchFamily="34" charset="-120"/>
              </a:rPr>
              <a:t>與聚落生活圈範圍之基本</a:t>
            </a:r>
            <a:r>
              <a:rPr lang="zh-TW" altLang="en-US" dirty="0" smtClean="0">
                <a:latin typeface="微軟正黑體" panose="020B0604030504040204" pitchFamily="34" charset="-120"/>
                <a:ea typeface="微軟正黑體" panose="020B0604030504040204" pitchFamily="34" charset="-120"/>
              </a:rPr>
              <a:t>公共設施、或連通</a:t>
            </a:r>
            <a:r>
              <a:rPr lang="zh-TW" altLang="en-US" dirty="0">
                <a:latin typeface="微軟正黑體" panose="020B0604030504040204" pitchFamily="34" charset="-120"/>
                <a:ea typeface="微軟正黑體" panose="020B0604030504040204" pitchFamily="34" charset="-120"/>
              </a:rPr>
              <a:t>聚落之道路及其周邊</a:t>
            </a:r>
            <a:r>
              <a:rPr lang="zh-TW" altLang="en-US" dirty="0" smtClean="0">
                <a:latin typeface="微軟正黑體" panose="020B0604030504040204" pitchFamily="34" charset="-120"/>
                <a:ea typeface="微軟正黑體" panose="020B0604030504040204" pitchFamily="34" charset="-120"/>
              </a:rPr>
              <a:t>建物者，</a:t>
            </a:r>
            <a:r>
              <a:rPr lang="zh-TW" altLang="en-US" dirty="0">
                <a:latin typeface="微軟正黑體" panose="020B0604030504040204" pitchFamily="34" charset="-120"/>
                <a:ea typeface="微軟正黑體" panose="020B0604030504040204" pitchFamily="34" charset="-120"/>
              </a:rPr>
              <a:t>得納入範圍。</a:t>
            </a:r>
          </a:p>
          <a:p>
            <a:pPr marL="209550" indent="-209550" algn="just">
              <a:spcBef>
                <a:spcPts val="1200"/>
              </a:spcBef>
            </a:pPr>
            <a:r>
              <a:rPr lang="en-US" altLang="zh-TW" b="1" u="sng" dirty="0" smtClean="0">
                <a:solidFill>
                  <a:srgbClr val="C00000"/>
                </a:solidFill>
                <a:latin typeface="微軟正黑體" panose="020B0604030504040204" pitchFamily="34" charset="-120"/>
                <a:ea typeface="微軟正黑體" panose="020B0604030504040204" pitchFamily="34" charset="-120"/>
              </a:rPr>
              <a:t>3.</a:t>
            </a:r>
            <a:r>
              <a:rPr lang="zh-TW" altLang="en-US" b="1" u="sng" dirty="0" smtClean="0">
                <a:solidFill>
                  <a:srgbClr val="C00000"/>
                </a:solidFill>
                <a:latin typeface="微軟正黑體" panose="020B0604030504040204" pitchFamily="34" charset="-120"/>
                <a:ea typeface="微軟正黑體" panose="020B0604030504040204" pitchFamily="34" charset="-120"/>
              </a:rPr>
              <a:t>特殊情形</a:t>
            </a:r>
            <a:r>
              <a:rPr lang="zh-TW" altLang="en-US" dirty="0" smtClean="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如因當地特殊客觀條件，導致劃設範圍無法符合前開劃設原則者，得由直轄市、縣（市）政府提出具體理由，並經各該直轄市、縣（市）及本部國土計畫審議會審議同意後，不受前開第</a:t>
            </a:r>
            <a:r>
              <a:rPr lang="en-US" altLang="zh-TW" dirty="0">
                <a:latin typeface="微軟正黑體" panose="020B0604030504040204" pitchFamily="34" charset="-120"/>
                <a:ea typeface="微軟正黑體" panose="020B0604030504040204" pitchFamily="34" charset="-120"/>
              </a:rPr>
              <a:t>1</a:t>
            </a:r>
            <a:r>
              <a:rPr lang="zh-TW" altLang="en-US" dirty="0">
                <a:latin typeface="微軟正黑體" panose="020B0604030504040204" pitchFamily="34" charset="-120"/>
                <a:ea typeface="微軟正黑體" panose="020B0604030504040204" pitchFamily="34" charset="-120"/>
              </a:rPr>
              <a:t>點四界範圍劃設原則規定之限制。</a:t>
            </a:r>
          </a:p>
        </p:txBody>
      </p:sp>
      <p:sp>
        <p:nvSpPr>
          <p:cNvPr id="12" name="文字方塊 11"/>
          <p:cNvSpPr txBox="1"/>
          <p:nvPr/>
        </p:nvSpPr>
        <p:spPr>
          <a:xfrm>
            <a:off x="502440" y="1340768"/>
            <a:ext cx="8066711" cy="1092607"/>
          </a:xfrm>
          <a:prstGeom prst="rect">
            <a:avLst/>
          </a:prstGeom>
          <a:noFill/>
        </p:spPr>
        <p:txBody>
          <a:bodyPr wrap="square" rtlCol="0">
            <a:spAutoFit/>
          </a:bodyPr>
          <a:lstStyle/>
          <a:p>
            <a:pPr marL="285750" indent="-285750" algn="just">
              <a:spcAft>
                <a:spcPts val="600"/>
              </a:spcAft>
              <a:buFont typeface="Wingdings" panose="05000000000000000000" pitchFamily="2" charset="2"/>
              <a:buChar char="n"/>
            </a:pPr>
            <a:r>
              <a:rPr lang="zh-TW" altLang="zh-TW" sz="2000" dirty="0">
                <a:latin typeface="微軟正黑體" panose="020B0604030504040204" pitchFamily="34" charset="-120"/>
                <a:ea typeface="微軟正黑體" panose="020B0604030504040204" pitchFamily="34" charset="-120"/>
              </a:rPr>
              <a:t>全國國土計畫就原住民族聚落居住需求土地規劃城鄉發展地區第三類及農業發展地區第四類，並得依法申請作住宅使用</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marL="285750" indent="-285750" algn="just">
              <a:spcAft>
                <a:spcPts val="600"/>
              </a:spcAft>
              <a:buFont typeface="Wingdings" panose="05000000000000000000" pitchFamily="2" charset="2"/>
              <a:buChar char="n"/>
            </a:pPr>
            <a:r>
              <a:rPr lang="zh-TW" altLang="en-US" sz="2000" dirty="0" smtClean="0">
                <a:latin typeface="微軟正黑體" pitchFamily="34" charset="-120"/>
                <a:ea typeface="微軟正黑體" pitchFamily="34" charset="-120"/>
              </a:rPr>
              <a:t>部落</a:t>
            </a:r>
            <a:r>
              <a:rPr lang="zh-TW" altLang="en-US" sz="2000" dirty="0" smtClean="0">
                <a:latin typeface="微軟正黑體" pitchFamily="34" charset="-120"/>
                <a:ea typeface="微軟正黑體" pitchFamily="34" charset="-120"/>
              </a:rPr>
              <a:t>範圍內之</a:t>
            </a:r>
            <a:r>
              <a:rPr lang="zh-TW" altLang="en-US" sz="2000" dirty="0" smtClean="0">
                <a:latin typeface="微軟正黑體" pitchFamily="34" charset="-120"/>
                <a:ea typeface="微軟正黑體" pitchFamily="34" charset="-120"/>
              </a:rPr>
              <a:t>聚落劃設方式：</a:t>
            </a:r>
            <a:endParaRPr lang="zh-TW" altLang="en-US" sz="2000" dirty="0">
              <a:latin typeface="微軟正黑體" panose="020B0604030504040204" pitchFamily="34" charset="-120"/>
              <a:ea typeface="微軟正黑體" panose="020B0604030504040204" pitchFamily="34" charset="-12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字方塊 3"/>
          <p:cNvSpPr txBox="1"/>
          <p:nvPr/>
        </p:nvSpPr>
        <p:spPr>
          <a:xfrm>
            <a:off x="539552" y="476671"/>
            <a:ext cx="2329484" cy="461665"/>
          </a:xfrm>
          <a:prstGeom prst="rect">
            <a:avLst/>
          </a:prstGeom>
          <a:noFill/>
        </p:spPr>
        <p:txBody>
          <a:bodyPr wrap="none" rtlCol="0">
            <a:spAutoFit/>
          </a:bodyPr>
          <a:lstStyle/>
          <a:p>
            <a:r>
              <a:rPr lang="zh-TW" altLang="en-US" sz="2400" b="1" dirty="0" smtClean="0">
                <a:latin typeface="微軟正黑體" pitchFamily="34" charset="-120"/>
                <a:ea typeface="微軟正黑體" pitchFamily="34" charset="-120"/>
              </a:rPr>
              <a:t>提案</a:t>
            </a:r>
            <a:r>
              <a:rPr lang="en-US" altLang="zh-TW" sz="2400" b="1" dirty="0" smtClean="0">
                <a:latin typeface="微軟正黑體" pitchFamily="34" charset="-120"/>
                <a:ea typeface="微軟正黑體" pitchFamily="34" charset="-120"/>
              </a:rPr>
              <a:t>2</a:t>
            </a:r>
            <a:r>
              <a:rPr lang="zh-TW" altLang="en-US" sz="2400" b="1" dirty="0" smtClean="0">
                <a:latin typeface="微軟正黑體" pitchFamily="34" charset="-120"/>
                <a:ea typeface="微軟正黑體" pitchFamily="34" charset="-120"/>
              </a:rPr>
              <a:t>、</a:t>
            </a:r>
            <a:r>
              <a:rPr lang="en-US" altLang="zh-TW" sz="2400" b="1" dirty="0" smtClean="0">
                <a:latin typeface="微軟正黑體" pitchFamily="34" charset="-120"/>
                <a:ea typeface="微軟正黑體" pitchFamily="34" charset="-120"/>
              </a:rPr>
              <a:t>20</a:t>
            </a:r>
            <a:r>
              <a:rPr lang="zh-TW" altLang="en-US" sz="2400" b="1" dirty="0" smtClean="0">
                <a:latin typeface="微軟正黑體" pitchFamily="34" charset="-120"/>
                <a:ea typeface="微軟正黑體" pitchFamily="34" charset="-120"/>
              </a:rPr>
              <a:t>、</a:t>
            </a:r>
            <a:r>
              <a:rPr lang="en-US" altLang="zh-TW" sz="2400" b="1" dirty="0" smtClean="0">
                <a:latin typeface="微軟正黑體" pitchFamily="34" charset="-120"/>
                <a:ea typeface="微軟正黑體" pitchFamily="34" charset="-120"/>
              </a:rPr>
              <a:t>27</a:t>
            </a:r>
            <a:endParaRPr lang="zh-TW" altLang="en-US" sz="2400" b="1" dirty="0">
              <a:latin typeface="微軟正黑體" pitchFamily="34" charset="-120"/>
              <a:ea typeface="微軟正黑體" pitchFamily="34" charset="-120"/>
            </a:endParaRPr>
          </a:p>
        </p:txBody>
      </p:sp>
      <p:sp>
        <p:nvSpPr>
          <p:cNvPr id="5" name="文字方塊 4"/>
          <p:cNvSpPr txBox="1"/>
          <p:nvPr/>
        </p:nvSpPr>
        <p:spPr>
          <a:xfrm>
            <a:off x="680369" y="1124744"/>
            <a:ext cx="7852071" cy="5324535"/>
          </a:xfrm>
          <a:prstGeom prst="rect">
            <a:avLst/>
          </a:prstGeom>
          <a:noFill/>
        </p:spPr>
        <p:txBody>
          <a:bodyPr wrap="square" rtlCol="0">
            <a:spAutoFit/>
          </a:bodyPr>
          <a:lstStyle/>
          <a:p>
            <a:pPr algn="just"/>
            <a:r>
              <a:rPr lang="zh-TW" altLang="en-US" sz="2000" dirty="0" smtClean="0">
                <a:latin typeface="微軟正黑體" pitchFamily="34" charset="-120"/>
                <a:ea typeface="微軟正黑體" pitchFamily="34" charset="-120"/>
              </a:rPr>
              <a:t>本</a:t>
            </a:r>
            <a:r>
              <a:rPr lang="zh-TW" altLang="en-US" sz="2000" dirty="0">
                <a:latin typeface="微軟正黑體" pitchFamily="34" charset="-120"/>
                <a:ea typeface="微軟正黑體" pitchFamily="34" charset="-120"/>
              </a:rPr>
              <a:t>次委員會議委員就「目前直轄市、縣（市）國土計畫劃設」相關提案共計</a:t>
            </a:r>
            <a:r>
              <a:rPr lang="en-US" altLang="zh-TW" sz="2000" dirty="0">
                <a:latin typeface="微軟正黑體" pitchFamily="34" charset="-120"/>
                <a:ea typeface="微軟正黑體" pitchFamily="34" charset="-120"/>
              </a:rPr>
              <a:t>3</a:t>
            </a:r>
            <a:r>
              <a:rPr lang="zh-TW" altLang="en-US" sz="2000" dirty="0">
                <a:latin typeface="微軟正黑體" pitchFamily="34" charset="-120"/>
                <a:ea typeface="微軟正黑體" pitchFamily="34" charset="-120"/>
              </a:rPr>
              <a:t>案：</a:t>
            </a:r>
          </a:p>
          <a:p>
            <a:pPr algn="just"/>
            <a:endParaRPr lang="en-US" altLang="zh-TW" sz="2000" dirty="0">
              <a:latin typeface="微軟正黑體" pitchFamily="34" charset="-120"/>
              <a:ea typeface="微軟正黑體" pitchFamily="34" charset="-120"/>
            </a:endParaRPr>
          </a:p>
          <a:p>
            <a:pPr marL="342900" indent="-342900" algn="just">
              <a:buFont typeface="Wingdings" panose="05000000000000000000" pitchFamily="2" charset="2"/>
              <a:buChar char="n"/>
            </a:pPr>
            <a:r>
              <a:rPr lang="zh-TW" altLang="en-US" sz="2000" dirty="0">
                <a:latin typeface="微軟正黑體" pitchFamily="34" charset="-120"/>
                <a:ea typeface="微軟正黑體" pitchFamily="34" charset="-120"/>
              </a:rPr>
              <a:t>雲天寶 羅信．阿杉委員</a:t>
            </a:r>
            <a:r>
              <a:rPr lang="zh-TW" altLang="en-US" sz="2000" dirty="0" smtClean="0">
                <a:latin typeface="微軟正黑體" pitchFamily="34" charset="-120"/>
                <a:ea typeface="微軟正黑體" pitchFamily="34" charset="-120"/>
              </a:rPr>
              <a:t>所提</a:t>
            </a:r>
            <a:r>
              <a:rPr lang="zh-TW" altLang="en-US" sz="2000" b="1" u="sng" dirty="0" smtClean="0">
                <a:solidFill>
                  <a:srgbClr val="C00000"/>
                </a:solidFill>
                <a:latin typeface="微軟正黑體" pitchFamily="34" charset="-120"/>
                <a:ea typeface="微軟正黑體" pitchFamily="34" charset="-120"/>
              </a:rPr>
              <a:t>案號</a:t>
            </a:r>
            <a:r>
              <a:rPr lang="en-US" altLang="zh-TW" sz="2000" b="1" u="sng" dirty="0" smtClean="0">
                <a:solidFill>
                  <a:srgbClr val="C00000"/>
                </a:solidFill>
                <a:latin typeface="微軟正黑體" pitchFamily="34" charset="-120"/>
                <a:ea typeface="微軟正黑體" pitchFamily="34" charset="-120"/>
              </a:rPr>
              <a:t>2</a:t>
            </a:r>
            <a:r>
              <a:rPr lang="zh-TW" altLang="en-US" sz="2000" dirty="0" smtClean="0">
                <a:latin typeface="微軟正黑體" pitchFamily="34" charset="-120"/>
                <a:ea typeface="微軟正黑體" pitchFamily="34" charset="-120"/>
              </a:rPr>
              <a:t>提案</a:t>
            </a:r>
            <a:r>
              <a:rPr lang="zh-TW" altLang="en-US" sz="2000" dirty="0">
                <a:latin typeface="微軟正黑體" pitchFamily="34" charset="-120"/>
                <a:ea typeface="微軟正黑體" pitchFamily="34" charset="-120"/>
              </a:rPr>
              <a:t>「目前直轄市、縣（市）國土計畫劃設中，全國國土計畫</a:t>
            </a:r>
            <a:r>
              <a:rPr lang="en-US" altLang="zh-TW" sz="2000" dirty="0">
                <a:latin typeface="微軟正黑體" pitchFamily="34" charset="-120"/>
                <a:ea typeface="微軟正黑體" pitchFamily="34" charset="-120"/>
              </a:rPr>
              <a:t>(</a:t>
            </a:r>
            <a:r>
              <a:rPr lang="zh-TW" altLang="en-US" sz="2000" dirty="0">
                <a:latin typeface="微軟正黑體" pitchFamily="34" charset="-120"/>
                <a:ea typeface="微軟正黑體" pitchFamily="34" charset="-120"/>
              </a:rPr>
              <a:t>內政部</a:t>
            </a:r>
            <a:r>
              <a:rPr lang="en-US" altLang="zh-TW" sz="2000" dirty="0">
                <a:latin typeface="微軟正黑體" pitchFamily="34" charset="-120"/>
                <a:ea typeface="微軟正黑體" pitchFamily="34" charset="-120"/>
              </a:rPr>
              <a:t>107</a:t>
            </a:r>
            <a:r>
              <a:rPr lang="zh-TW" altLang="en-US" sz="2000" dirty="0">
                <a:latin typeface="微軟正黑體" pitchFamily="34" charset="-120"/>
                <a:ea typeface="微軟正黑體" pitchFamily="34" charset="-120"/>
              </a:rPr>
              <a:t>年</a:t>
            </a:r>
            <a:r>
              <a:rPr lang="en-US" altLang="zh-TW" sz="2000" dirty="0">
                <a:latin typeface="微軟正黑體" pitchFamily="34" charset="-120"/>
                <a:ea typeface="微軟正黑體" pitchFamily="34" charset="-120"/>
              </a:rPr>
              <a:t>4</a:t>
            </a:r>
            <a:r>
              <a:rPr lang="zh-TW" altLang="en-US" sz="2000" dirty="0">
                <a:latin typeface="微軟正黑體" pitchFamily="34" charset="-120"/>
                <a:ea typeface="微軟正黑體" pitchFamily="34" charset="-120"/>
              </a:rPr>
              <a:t>月</a:t>
            </a:r>
            <a:r>
              <a:rPr lang="en-US" altLang="zh-TW" sz="2000" dirty="0">
                <a:latin typeface="微軟正黑體" pitchFamily="34" charset="-120"/>
                <a:ea typeface="微軟正黑體" pitchFamily="34" charset="-120"/>
              </a:rPr>
              <a:t>)</a:t>
            </a:r>
            <a:r>
              <a:rPr lang="zh-TW" altLang="en-US" sz="2000" dirty="0">
                <a:latin typeface="微軟正黑體" pitchFamily="34" charset="-120"/>
                <a:ea typeface="微軟正黑體" pitchFamily="34" charset="-120"/>
              </a:rPr>
              <a:t>第八章國土功能分區，農業發展地區第四類劃設條件以「部落範圍內之聚落」且規定聚落條件為達</a:t>
            </a:r>
            <a:r>
              <a:rPr lang="en-US" altLang="zh-TW" sz="2000" dirty="0">
                <a:latin typeface="微軟正黑體" pitchFamily="34" charset="-120"/>
                <a:ea typeface="微軟正黑體" pitchFamily="34" charset="-120"/>
              </a:rPr>
              <a:t>15</a:t>
            </a:r>
            <a:r>
              <a:rPr lang="zh-TW" altLang="en-US" sz="2000" dirty="0">
                <a:latin typeface="微軟正黑體" pitchFamily="34" charset="-120"/>
                <a:ea typeface="微軟正黑體" pitchFamily="34" charset="-120"/>
              </a:rPr>
              <a:t>戶以上、且人口數均已達</a:t>
            </a:r>
            <a:r>
              <a:rPr lang="en-US" altLang="zh-TW" sz="2000" dirty="0">
                <a:latin typeface="微軟正黑體" pitchFamily="34" charset="-120"/>
                <a:ea typeface="微軟正黑體" pitchFamily="34" charset="-120"/>
              </a:rPr>
              <a:t>50</a:t>
            </a:r>
            <a:r>
              <a:rPr lang="zh-TW" altLang="en-US" sz="2000" dirty="0">
                <a:latin typeface="微軟正黑體" pitchFamily="34" charset="-120"/>
                <a:ea typeface="微軟正黑體" pitchFamily="34" charset="-120"/>
              </a:rPr>
              <a:t>人以上等規定，不符原鄉族人之需求，未免再百年來限制原鄉發展，敬請總統正視原鄉土地正義。</a:t>
            </a:r>
          </a:p>
          <a:p>
            <a:pPr marL="342900" indent="-342900" algn="just">
              <a:buFont typeface="Wingdings" panose="05000000000000000000" pitchFamily="2" charset="2"/>
              <a:buChar char="n"/>
            </a:pPr>
            <a:endParaRPr lang="en-US" altLang="zh-TW" sz="2000" dirty="0">
              <a:latin typeface="微軟正黑體" pitchFamily="34" charset="-120"/>
              <a:ea typeface="微軟正黑體" pitchFamily="34" charset="-120"/>
            </a:endParaRPr>
          </a:p>
          <a:p>
            <a:pPr marL="342900" indent="-342900" algn="just">
              <a:buFont typeface="Wingdings" panose="05000000000000000000" pitchFamily="2" charset="2"/>
              <a:buChar char="n"/>
            </a:pPr>
            <a:r>
              <a:rPr lang="zh-TW" altLang="zh-TW" sz="2000" dirty="0">
                <a:latin typeface="微軟正黑體" pitchFamily="34" charset="-120"/>
                <a:ea typeface="微軟正黑體" pitchFamily="34" charset="-120"/>
              </a:rPr>
              <a:t>吳新光</a:t>
            </a:r>
            <a:r>
              <a:rPr lang="en-US" altLang="zh-TW" sz="2000" dirty="0" err="1">
                <a:latin typeface="微軟正黑體" pitchFamily="34" charset="-120"/>
                <a:ea typeface="微軟正黑體" pitchFamily="34" charset="-120"/>
              </a:rPr>
              <a:t>voe-uyongana</a:t>
            </a:r>
            <a:r>
              <a:rPr lang="zh-TW" altLang="zh-TW" sz="2000" dirty="0">
                <a:latin typeface="微軟正黑體" pitchFamily="34" charset="-120"/>
                <a:ea typeface="微軟正黑體" pitchFamily="34" charset="-120"/>
              </a:rPr>
              <a:t>委員所提</a:t>
            </a:r>
            <a:r>
              <a:rPr lang="zh-TW" altLang="zh-TW" sz="2000" b="1" u="sng" dirty="0">
                <a:solidFill>
                  <a:srgbClr val="C00000"/>
                </a:solidFill>
                <a:latin typeface="微軟正黑體" pitchFamily="34" charset="-120"/>
                <a:ea typeface="微軟正黑體" pitchFamily="34" charset="-120"/>
              </a:rPr>
              <a:t>案號</a:t>
            </a:r>
            <a:r>
              <a:rPr lang="en-US" altLang="zh-TW" sz="2000" b="1" u="sng" dirty="0">
                <a:solidFill>
                  <a:srgbClr val="C00000"/>
                </a:solidFill>
                <a:latin typeface="微軟正黑體" pitchFamily="34" charset="-120"/>
                <a:ea typeface="微軟正黑體" pitchFamily="34" charset="-120"/>
              </a:rPr>
              <a:t>20</a:t>
            </a:r>
            <a:r>
              <a:rPr lang="zh-TW" altLang="zh-TW" sz="2000" dirty="0">
                <a:latin typeface="微軟正黑體" pitchFamily="34" charset="-120"/>
                <a:ea typeface="微軟正黑體" pitchFamily="34" charset="-120"/>
              </a:rPr>
              <a:t>提案「阿里山鄒族</a:t>
            </a:r>
            <a:r>
              <a:rPr lang="en-US" altLang="zh-TW" sz="2000" dirty="0">
                <a:latin typeface="微軟正黑體" pitchFamily="34" charset="-120"/>
                <a:ea typeface="微軟正黑體" pitchFamily="34" charset="-120"/>
              </a:rPr>
              <a:t>(</a:t>
            </a:r>
            <a:r>
              <a:rPr lang="zh-TW" altLang="zh-TW" sz="2000" dirty="0">
                <a:latin typeface="微軟正黑體" pitchFamily="34" charset="-120"/>
                <a:ea typeface="微軟正黑體" pitchFamily="34" charset="-120"/>
              </a:rPr>
              <a:t>達邦地區</a:t>
            </a:r>
            <a:r>
              <a:rPr lang="en-US" altLang="zh-TW" sz="2000" dirty="0">
                <a:latin typeface="微軟正黑體" pitchFamily="34" charset="-120"/>
                <a:ea typeface="微軟正黑體" pitchFamily="34" charset="-120"/>
              </a:rPr>
              <a:t>)</a:t>
            </a:r>
            <a:r>
              <a:rPr lang="zh-TW" altLang="zh-TW" sz="2000" dirty="0">
                <a:latin typeface="微軟正黑體" pitchFamily="34" charset="-120"/>
                <a:ea typeface="微軟正黑體" pitchFamily="34" charset="-120"/>
              </a:rPr>
              <a:t>都更計畫案，建請『廢止』。」</a:t>
            </a:r>
            <a:endParaRPr lang="en-US" altLang="zh-TW" sz="2000" dirty="0">
              <a:latin typeface="微軟正黑體" pitchFamily="34" charset="-120"/>
              <a:ea typeface="微軟正黑體" pitchFamily="34" charset="-120"/>
            </a:endParaRPr>
          </a:p>
          <a:p>
            <a:pPr marL="342900" indent="-342900" algn="just">
              <a:buFont typeface="Wingdings" panose="05000000000000000000" pitchFamily="2" charset="2"/>
              <a:buChar char="n"/>
            </a:pPr>
            <a:endParaRPr lang="en-US" altLang="zh-TW" sz="2000" dirty="0">
              <a:latin typeface="微軟正黑體" pitchFamily="34" charset="-120"/>
              <a:ea typeface="微軟正黑體" pitchFamily="34" charset="-120"/>
            </a:endParaRPr>
          </a:p>
          <a:p>
            <a:pPr marL="342900" indent="-342900" algn="just">
              <a:buFont typeface="Wingdings" panose="05000000000000000000" pitchFamily="2" charset="2"/>
              <a:buChar char="n"/>
            </a:pPr>
            <a:r>
              <a:rPr lang="zh-TW" altLang="en-US" sz="2000" dirty="0">
                <a:latin typeface="微軟正黑體" pitchFamily="34" charset="-120"/>
                <a:ea typeface="微軟正黑體" pitchFamily="34" charset="-120"/>
              </a:rPr>
              <a:t>雲天寶 羅信．阿杉委員所提</a:t>
            </a:r>
            <a:r>
              <a:rPr lang="zh-TW" altLang="en-US" sz="2000" b="1" u="sng" dirty="0">
                <a:solidFill>
                  <a:srgbClr val="C00000"/>
                </a:solidFill>
                <a:latin typeface="微軟正黑體" pitchFamily="34" charset="-120"/>
                <a:ea typeface="微軟正黑體" pitchFamily="34" charset="-120"/>
              </a:rPr>
              <a:t>案號</a:t>
            </a:r>
            <a:r>
              <a:rPr lang="en-US" altLang="zh-TW" sz="2000" b="1" u="sng" dirty="0">
                <a:solidFill>
                  <a:srgbClr val="C00000"/>
                </a:solidFill>
                <a:latin typeface="微軟正黑體" pitchFamily="34" charset="-120"/>
                <a:ea typeface="微軟正黑體" pitchFamily="34" charset="-120"/>
              </a:rPr>
              <a:t>27</a:t>
            </a:r>
            <a:r>
              <a:rPr lang="zh-TW" altLang="en-US" sz="2000" dirty="0">
                <a:latin typeface="微軟正黑體" pitchFamily="34" charset="-120"/>
                <a:ea typeface="微軟正黑體" pitchFamily="34" charset="-120"/>
              </a:rPr>
              <a:t>提案「目前直轄市、縣（市）國土計畫劃設中，針對原住民族地區劃設為農業發展地區第四類之原則與條件，不符原住民族部落需求，惠請內政部營建署於</a:t>
            </a:r>
            <a:r>
              <a:rPr lang="en-US" altLang="zh-TW" sz="2000" dirty="0">
                <a:latin typeface="微軟正黑體" pitchFamily="34" charset="-120"/>
                <a:ea typeface="微軟正黑體" pitchFamily="34" charset="-120"/>
              </a:rPr>
              <a:t>108</a:t>
            </a:r>
            <a:r>
              <a:rPr lang="zh-TW" altLang="en-US" sz="2000" dirty="0">
                <a:latin typeface="微軟正黑體" pitchFamily="34" charset="-120"/>
                <a:ea typeface="微軟正黑體" pitchFamily="34" charset="-120"/>
              </a:rPr>
              <a:t>年</a:t>
            </a:r>
            <a:r>
              <a:rPr lang="en-US" altLang="zh-TW" sz="2000" dirty="0">
                <a:latin typeface="微軟正黑體" pitchFamily="34" charset="-120"/>
                <a:ea typeface="微軟正黑體" pitchFamily="34" charset="-120"/>
              </a:rPr>
              <a:t>10</a:t>
            </a:r>
            <a:r>
              <a:rPr lang="zh-TW" altLang="en-US" sz="2000" dirty="0">
                <a:latin typeface="微軟正黑體" pitchFamily="34" charset="-120"/>
                <a:ea typeface="微軟正黑體" pitchFamily="34" charset="-120"/>
              </a:rPr>
              <a:t>月</a:t>
            </a:r>
            <a:r>
              <a:rPr lang="en-US" altLang="zh-TW" sz="2000" dirty="0">
                <a:latin typeface="微軟正黑體" pitchFamily="34" charset="-120"/>
                <a:ea typeface="微軟正黑體" pitchFamily="34" charset="-120"/>
              </a:rPr>
              <a:t>17</a:t>
            </a:r>
            <a:r>
              <a:rPr lang="zh-TW" altLang="en-US" sz="2000" dirty="0">
                <a:latin typeface="微軟正黑體" pitchFamily="34" charset="-120"/>
                <a:ea typeface="微軟正黑體" pitchFamily="34" charset="-120"/>
              </a:rPr>
              <a:t>日原轉會會前會時提出說明。」</a:t>
            </a:r>
          </a:p>
        </p:txBody>
      </p:sp>
      <p:cxnSp>
        <p:nvCxnSpPr>
          <p:cNvPr id="6" name="直線接點 5"/>
          <p:cNvCxnSpPr/>
          <p:nvPr/>
        </p:nvCxnSpPr>
        <p:spPr>
          <a:xfrm flipV="1">
            <a:off x="612432" y="938336"/>
            <a:ext cx="7848000"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文字方塊 8"/>
          <p:cNvSpPr txBox="1"/>
          <p:nvPr/>
        </p:nvSpPr>
        <p:spPr>
          <a:xfrm>
            <a:off x="8172400" y="6309320"/>
            <a:ext cx="720080" cy="400110"/>
          </a:xfrm>
          <a:prstGeom prst="rect">
            <a:avLst/>
          </a:prstGeom>
          <a:noFill/>
        </p:spPr>
        <p:txBody>
          <a:bodyPr wrap="square" rtlCol="0">
            <a:spAutoFit/>
          </a:bodyPr>
          <a:lstStyle/>
          <a:p>
            <a:pPr algn="r"/>
            <a:fld id="{09F65D26-D536-4AEB-8D21-E5A5B7223C1A}" type="slidenum">
              <a:rPr lang="zh-TW" altLang="en-US" sz="2000" smtClean="0">
                <a:latin typeface="微軟正黑體" panose="020B0604030504040204" pitchFamily="34" charset="-120"/>
                <a:ea typeface="微軟正黑體" panose="020B0604030504040204" pitchFamily="34" charset="-120"/>
              </a:rPr>
              <a:pPr algn="r"/>
              <a:t>3</a:t>
            </a:fld>
            <a:endParaRPr lang="zh-TW" altLang="en-US" sz="2000" dirty="0">
              <a:latin typeface="微軟正黑體" panose="020B0604030504040204" pitchFamily="34" charset="-120"/>
              <a:ea typeface="微軟正黑體" panose="020B0604030504040204" pitchFamily="34" charset="-12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線接點 6"/>
          <p:cNvCxnSpPr/>
          <p:nvPr/>
        </p:nvCxnSpPr>
        <p:spPr>
          <a:xfrm flipV="1">
            <a:off x="1259632" y="2430180"/>
            <a:ext cx="6624000"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接點 7"/>
          <p:cNvCxnSpPr/>
          <p:nvPr/>
        </p:nvCxnSpPr>
        <p:spPr>
          <a:xfrm flipV="1">
            <a:off x="1259632" y="4302388"/>
            <a:ext cx="6624000"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1331640" y="2743180"/>
            <a:ext cx="6408712" cy="630942"/>
          </a:xfrm>
          <a:prstGeom prst="rect">
            <a:avLst/>
          </a:prstGeom>
        </p:spPr>
        <p:txBody>
          <a:bodyPr wrap="square">
            <a:spAutoFit/>
          </a:bodyPr>
          <a:lstStyle/>
          <a:p>
            <a:pPr algn="ctr"/>
            <a:r>
              <a:rPr lang="zh-TW" altLang="en-US" sz="3500" dirty="0" smtClean="0">
                <a:latin typeface="微軟正黑體" pitchFamily="34" charset="-120"/>
                <a:ea typeface="微軟正黑體" pitchFamily="34" charset="-120"/>
              </a:rPr>
              <a:t>貳、就提案</a:t>
            </a:r>
            <a:r>
              <a:rPr lang="en-US" altLang="zh-TW" sz="3500" dirty="0" smtClean="0">
                <a:latin typeface="微軟正黑體" pitchFamily="34" charset="-120"/>
                <a:ea typeface="微軟正黑體" pitchFamily="34" charset="-120"/>
              </a:rPr>
              <a:t>2</a:t>
            </a:r>
            <a:r>
              <a:rPr lang="zh-TW" altLang="en-US" sz="3500" dirty="0" smtClean="0">
                <a:latin typeface="微軟正黑體" pitchFamily="34" charset="-120"/>
                <a:ea typeface="微軟正黑體" pitchFamily="34" charset="-120"/>
              </a:rPr>
              <a:t>、</a:t>
            </a:r>
            <a:r>
              <a:rPr lang="en-US" altLang="zh-TW" sz="3500" dirty="0" smtClean="0">
                <a:latin typeface="微軟正黑體" pitchFamily="34" charset="-120"/>
                <a:ea typeface="微軟正黑體" pitchFamily="34" charset="-120"/>
              </a:rPr>
              <a:t>27</a:t>
            </a:r>
            <a:endParaRPr lang="en-US" altLang="zh-TW" sz="3500" dirty="0">
              <a:latin typeface="微軟正黑體" pitchFamily="34" charset="-120"/>
              <a:ea typeface="微軟正黑體" pitchFamily="34" charset="-120"/>
            </a:endParaRPr>
          </a:p>
        </p:txBody>
      </p:sp>
      <p:sp>
        <p:nvSpPr>
          <p:cNvPr id="6" name="文字方塊 5"/>
          <p:cNvSpPr txBox="1"/>
          <p:nvPr/>
        </p:nvSpPr>
        <p:spPr>
          <a:xfrm>
            <a:off x="8172400" y="6309320"/>
            <a:ext cx="720080" cy="400110"/>
          </a:xfrm>
          <a:prstGeom prst="rect">
            <a:avLst/>
          </a:prstGeom>
          <a:noFill/>
        </p:spPr>
        <p:txBody>
          <a:bodyPr wrap="square" rtlCol="0">
            <a:spAutoFit/>
          </a:bodyPr>
          <a:lstStyle/>
          <a:p>
            <a:pPr algn="r"/>
            <a:fld id="{09F65D26-D536-4AEB-8D21-E5A5B7223C1A}" type="slidenum">
              <a:rPr lang="zh-TW" altLang="en-US" sz="2000" smtClean="0">
                <a:latin typeface="微軟正黑體" panose="020B0604030504040204" pitchFamily="34" charset="-120"/>
                <a:ea typeface="微軟正黑體" panose="020B0604030504040204" pitchFamily="34" charset="-120"/>
              </a:rPr>
              <a:pPr algn="r"/>
              <a:t>4</a:t>
            </a:fld>
            <a:endParaRPr lang="zh-TW" altLang="en-US" sz="2000" dirty="0">
              <a:latin typeface="微軟正黑體" panose="020B0604030504040204" pitchFamily="34" charset="-120"/>
              <a:ea typeface="微軟正黑體" panose="020B0604030504040204" pitchFamily="34" charset="-120"/>
            </a:endParaRPr>
          </a:p>
        </p:txBody>
      </p:sp>
      <p:sp>
        <p:nvSpPr>
          <p:cNvPr id="10" name="矩形 9"/>
          <p:cNvSpPr/>
          <p:nvPr/>
        </p:nvSpPr>
        <p:spPr>
          <a:xfrm>
            <a:off x="1331640" y="3374122"/>
            <a:ext cx="6408712" cy="630942"/>
          </a:xfrm>
          <a:prstGeom prst="rect">
            <a:avLst/>
          </a:prstGeom>
        </p:spPr>
        <p:txBody>
          <a:bodyPr wrap="square">
            <a:spAutoFit/>
          </a:bodyPr>
          <a:lstStyle/>
          <a:p>
            <a:pPr algn="ctr"/>
            <a:r>
              <a:rPr lang="zh-TW" altLang="en-US" sz="3500" dirty="0" smtClean="0">
                <a:latin typeface="微軟正黑體" pitchFamily="34" charset="-120"/>
                <a:ea typeface="微軟正黑體" pitchFamily="34" charset="-120"/>
              </a:rPr>
              <a:t>回應處理情形</a:t>
            </a:r>
            <a:endParaRPr lang="en-US" altLang="zh-TW" sz="3500" dirty="0">
              <a:latin typeface="微軟正黑體" pitchFamily="34" charset="-120"/>
              <a:ea typeface="微軟正黑體" pitchFamily="34" charset="-120"/>
            </a:endParaRPr>
          </a:p>
        </p:txBody>
      </p:sp>
    </p:spTree>
    <p:extLst>
      <p:ext uri="{BB962C8B-B14F-4D97-AF65-F5344CB8AC3E}">
        <p14:creationId xmlns="" xmlns:p14="http://schemas.microsoft.com/office/powerpoint/2010/main" val="32943135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64425" y="1479723"/>
            <a:ext cx="8173416" cy="2015936"/>
          </a:xfrm>
          <a:prstGeom prst="rect">
            <a:avLst/>
          </a:prstGeom>
        </p:spPr>
        <p:txBody>
          <a:bodyPr wrap="square">
            <a:spAutoFit/>
          </a:bodyPr>
          <a:lstStyle/>
          <a:p>
            <a:pPr marL="263525" indent="-263525" algn="just">
              <a:spcBef>
                <a:spcPts val="600"/>
              </a:spcBef>
              <a:buFont typeface="Wingdings" panose="05000000000000000000" pitchFamily="2" charset="2"/>
              <a:buChar char="n"/>
            </a:pPr>
            <a:r>
              <a:rPr lang="zh-TW" altLang="en-US" sz="2000" dirty="0" smtClean="0">
                <a:latin typeface="微軟正黑體" pitchFamily="34" charset="-120"/>
                <a:ea typeface="微軟正黑體" pitchFamily="34" charset="-120"/>
              </a:rPr>
              <a:t>政策原意</a:t>
            </a:r>
          </a:p>
          <a:p>
            <a:pPr lvl="1" algn="just">
              <a:spcBef>
                <a:spcPts val="600"/>
              </a:spcBef>
            </a:pPr>
            <a:r>
              <a:rPr lang="zh-TW" altLang="zh-TW" sz="2000" b="1" dirty="0" smtClean="0">
                <a:solidFill>
                  <a:srgbClr val="C00000"/>
                </a:solidFill>
                <a:latin typeface="微軟正黑體" pitchFamily="34" charset="-120"/>
                <a:ea typeface="微軟正黑體" pitchFamily="34" charset="-120"/>
              </a:rPr>
              <a:t>農業發展地區第</a:t>
            </a:r>
            <a:r>
              <a:rPr lang="en-US" altLang="zh-TW" sz="2000" b="1" dirty="0" smtClean="0">
                <a:solidFill>
                  <a:srgbClr val="C00000"/>
                </a:solidFill>
                <a:latin typeface="微軟正黑體" pitchFamily="34" charset="-120"/>
                <a:ea typeface="微軟正黑體" pitchFamily="34" charset="-120"/>
              </a:rPr>
              <a:t>4</a:t>
            </a:r>
            <a:r>
              <a:rPr lang="zh-TW" altLang="zh-TW" sz="2000" b="1" dirty="0" smtClean="0">
                <a:solidFill>
                  <a:srgbClr val="C00000"/>
                </a:solidFill>
                <a:latin typeface="微軟正黑體" pitchFamily="34" charset="-120"/>
                <a:ea typeface="微軟正黑體" pitchFamily="34" charset="-120"/>
              </a:rPr>
              <a:t>類係以人口集居地區為劃設範圍</a:t>
            </a:r>
            <a:r>
              <a:rPr lang="zh-TW" altLang="zh-TW" sz="2000" dirty="0" smtClean="0">
                <a:latin typeface="微軟正黑體" pitchFamily="34" charset="-120"/>
                <a:ea typeface="微軟正黑體" pitchFamily="34" charset="-120"/>
              </a:rPr>
              <a:t>，以提供居住及農產業發展使用；而部落範圍係以鄰里之行政區劃為單位，其涵蓋範圍廣大，並非僅只有聚落，尚包含未開發利用土地，</a:t>
            </a:r>
            <a:r>
              <a:rPr lang="zh-TW" altLang="zh-TW" sz="2000" dirty="0">
                <a:latin typeface="微軟正黑體" pitchFamily="34" charset="-120"/>
                <a:ea typeface="微軟正黑體" pitchFamily="34" charset="-120"/>
              </a:rPr>
              <a:t>因各該範圍並</a:t>
            </a:r>
            <a:r>
              <a:rPr lang="zh-TW" altLang="en-US" sz="2000" dirty="0">
                <a:latin typeface="微軟正黑體" pitchFamily="34" charset="-120"/>
                <a:ea typeface="微軟正黑體" pitchFamily="34" charset="-120"/>
              </a:rPr>
              <a:t>未</a:t>
            </a:r>
            <a:r>
              <a:rPr lang="zh-TW" altLang="zh-TW" sz="2000" dirty="0">
                <a:latin typeface="微軟正黑體" pitchFamily="34" charset="-120"/>
                <a:ea typeface="微軟正黑體" pitchFamily="34" charset="-120"/>
              </a:rPr>
              <a:t>考量實際聚居情形、地形地貌及環境敏感性質，並未能確保國土安全及族人居住安全。</a:t>
            </a:r>
          </a:p>
        </p:txBody>
      </p:sp>
      <p:sp>
        <p:nvSpPr>
          <p:cNvPr id="8" name="手繪多邊形 7"/>
          <p:cNvSpPr/>
          <p:nvPr/>
        </p:nvSpPr>
        <p:spPr>
          <a:xfrm>
            <a:off x="289798" y="3795321"/>
            <a:ext cx="3779912" cy="2467672"/>
          </a:xfrm>
          <a:custGeom>
            <a:avLst/>
            <a:gdLst>
              <a:gd name="connsiteX0" fmla="*/ 356135 w 4408370"/>
              <a:gd name="connsiteY0" fmla="*/ 2107933 h 2877954"/>
              <a:gd name="connsiteX1" fmla="*/ 914400 w 4408370"/>
              <a:gd name="connsiteY1" fmla="*/ 2492943 h 2877954"/>
              <a:gd name="connsiteX2" fmla="*/ 2050181 w 4408370"/>
              <a:gd name="connsiteY2" fmla="*/ 2589196 h 2877954"/>
              <a:gd name="connsiteX3" fmla="*/ 3580598 w 4408370"/>
              <a:gd name="connsiteY3" fmla="*/ 2877954 h 2877954"/>
              <a:gd name="connsiteX4" fmla="*/ 4408370 w 4408370"/>
              <a:gd name="connsiteY4" fmla="*/ 2050181 h 2877954"/>
              <a:gd name="connsiteX5" fmla="*/ 3994484 w 4408370"/>
              <a:gd name="connsiteY5" fmla="*/ 1915427 h 2877954"/>
              <a:gd name="connsiteX6" fmla="*/ 3975233 w 4408370"/>
              <a:gd name="connsiteY6" fmla="*/ 1405288 h 2877954"/>
              <a:gd name="connsiteX7" fmla="*/ 4206240 w 4408370"/>
              <a:gd name="connsiteY7" fmla="*/ 1289785 h 2877954"/>
              <a:gd name="connsiteX8" fmla="*/ 4321743 w 4408370"/>
              <a:gd name="connsiteY8" fmla="*/ 279133 h 2877954"/>
              <a:gd name="connsiteX9" fmla="*/ 2213810 w 4408370"/>
              <a:gd name="connsiteY9" fmla="*/ 0 h 2877954"/>
              <a:gd name="connsiteX10" fmla="*/ 1039528 w 4408370"/>
              <a:gd name="connsiteY10" fmla="*/ 616017 h 2877954"/>
              <a:gd name="connsiteX11" fmla="*/ 0 w 4408370"/>
              <a:gd name="connsiteY11" fmla="*/ 1867301 h 2877954"/>
              <a:gd name="connsiteX12" fmla="*/ 356135 w 4408370"/>
              <a:gd name="connsiteY12" fmla="*/ 2107933 h 2877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08370" h="2877954">
                <a:moveTo>
                  <a:pt x="356135" y="2107933"/>
                </a:moveTo>
                <a:lnTo>
                  <a:pt x="914400" y="2492943"/>
                </a:lnTo>
                <a:lnTo>
                  <a:pt x="2050181" y="2589196"/>
                </a:lnTo>
                <a:lnTo>
                  <a:pt x="3580598" y="2877954"/>
                </a:lnTo>
                <a:lnTo>
                  <a:pt x="4408370" y="2050181"/>
                </a:lnTo>
                <a:lnTo>
                  <a:pt x="3994484" y="1915427"/>
                </a:lnTo>
                <a:lnTo>
                  <a:pt x="3975233" y="1405288"/>
                </a:lnTo>
                <a:lnTo>
                  <a:pt x="4206240" y="1289785"/>
                </a:lnTo>
                <a:lnTo>
                  <a:pt x="4321743" y="279133"/>
                </a:lnTo>
                <a:lnTo>
                  <a:pt x="2213810" y="0"/>
                </a:lnTo>
                <a:lnTo>
                  <a:pt x="1039528" y="616017"/>
                </a:lnTo>
                <a:lnTo>
                  <a:pt x="0" y="1867301"/>
                </a:lnTo>
                <a:lnTo>
                  <a:pt x="356135" y="2107933"/>
                </a:lnTo>
                <a:close/>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9" name="手繪多邊形 8"/>
          <p:cNvSpPr/>
          <p:nvPr/>
        </p:nvSpPr>
        <p:spPr>
          <a:xfrm>
            <a:off x="1446873" y="3855035"/>
            <a:ext cx="2492432" cy="949104"/>
          </a:xfrm>
          <a:custGeom>
            <a:avLst/>
            <a:gdLst>
              <a:gd name="connsiteX0" fmla="*/ 962526 w 2906830"/>
              <a:gd name="connsiteY0" fmla="*/ 0 h 1106905"/>
              <a:gd name="connsiteX1" fmla="*/ 0 w 2906830"/>
              <a:gd name="connsiteY1" fmla="*/ 510139 h 1106905"/>
              <a:gd name="connsiteX2" fmla="*/ 2242686 w 2906830"/>
              <a:gd name="connsiteY2" fmla="*/ 933651 h 1106905"/>
              <a:gd name="connsiteX3" fmla="*/ 2820202 w 2906830"/>
              <a:gd name="connsiteY3" fmla="*/ 1106905 h 1106905"/>
              <a:gd name="connsiteX4" fmla="*/ 2906830 w 2906830"/>
              <a:gd name="connsiteY4" fmla="*/ 288758 h 1106905"/>
              <a:gd name="connsiteX5" fmla="*/ 962526 w 2906830"/>
              <a:gd name="connsiteY5" fmla="*/ 0 h 1106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06830" h="1106905">
                <a:moveTo>
                  <a:pt x="962526" y="0"/>
                </a:moveTo>
                <a:lnTo>
                  <a:pt x="0" y="510139"/>
                </a:lnTo>
                <a:lnTo>
                  <a:pt x="2242686" y="933651"/>
                </a:lnTo>
                <a:lnTo>
                  <a:pt x="2820202" y="1106905"/>
                </a:lnTo>
                <a:lnTo>
                  <a:pt x="2906830" y="288758"/>
                </a:lnTo>
                <a:lnTo>
                  <a:pt x="962526" y="0"/>
                </a:lnTo>
                <a:close/>
              </a:path>
            </a:pathLst>
          </a:custGeom>
          <a:solidFill>
            <a:schemeClr val="bg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6" name="手繪多邊形 15"/>
          <p:cNvSpPr/>
          <p:nvPr/>
        </p:nvSpPr>
        <p:spPr>
          <a:xfrm>
            <a:off x="629817" y="4581577"/>
            <a:ext cx="2946974" cy="1320493"/>
          </a:xfrm>
          <a:custGeom>
            <a:avLst/>
            <a:gdLst>
              <a:gd name="connsiteX0" fmla="*/ 895149 w 3253339"/>
              <a:gd name="connsiteY0" fmla="*/ 0 h 1540042"/>
              <a:gd name="connsiteX1" fmla="*/ 0 w 3253339"/>
              <a:gd name="connsiteY1" fmla="*/ 1078029 h 1540042"/>
              <a:gd name="connsiteX2" fmla="*/ 490888 w 3253339"/>
              <a:gd name="connsiteY2" fmla="*/ 1424539 h 1540042"/>
              <a:gd name="connsiteX3" fmla="*/ 1751798 w 3253339"/>
              <a:gd name="connsiteY3" fmla="*/ 1540042 h 1540042"/>
              <a:gd name="connsiteX4" fmla="*/ 3253339 w 3253339"/>
              <a:gd name="connsiteY4" fmla="*/ 991402 h 1540042"/>
              <a:gd name="connsiteX5" fmla="*/ 3137836 w 3253339"/>
              <a:gd name="connsiteY5" fmla="*/ 240631 h 1540042"/>
              <a:gd name="connsiteX6" fmla="*/ 2184935 w 3253339"/>
              <a:gd name="connsiteY6" fmla="*/ 9625 h 1540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53339" h="1540042">
                <a:moveTo>
                  <a:pt x="895149" y="0"/>
                </a:moveTo>
                <a:lnTo>
                  <a:pt x="0" y="1078029"/>
                </a:lnTo>
                <a:lnTo>
                  <a:pt x="490888" y="1424539"/>
                </a:lnTo>
                <a:lnTo>
                  <a:pt x="1751798" y="1540042"/>
                </a:lnTo>
                <a:lnTo>
                  <a:pt x="3253339" y="991402"/>
                </a:lnTo>
                <a:lnTo>
                  <a:pt x="3137836" y="240631"/>
                </a:lnTo>
                <a:lnTo>
                  <a:pt x="2184935" y="9625"/>
                </a:lnTo>
              </a:path>
            </a:pathLst>
          </a:custGeom>
          <a:solidFill>
            <a:schemeClr val="accent3">
              <a:lumMod val="40000"/>
              <a:lumOff val="60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TW" altLang="en-US"/>
          </a:p>
        </p:txBody>
      </p:sp>
      <p:sp>
        <p:nvSpPr>
          <p:cNvPr id="22" name="等腰三角形 21"/>
          <p:cNvSpPr/>
          <p:nvPr/>
        </p:nvSpPr>
        <p:spPr>
          <a:xfrm>
            <a:off x="2697757" y="3284984"/>
            <a:ext cx="432198" cy="926138"/>
          </a:xfrm>
          <a:prstGeom prst="triangle">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TW" altLang="en-US"/>
          </a:p>
        </p:txBody>
      </p:sp>
      <p:sp>
        <p:nvSpPr>
          <p:cNvPr id="23" name="等腰三角形 22"/>
          <p:cNvSpPr/>
          <p:nvPr/>
        </p:nvSpPr>
        <p:spPr>
          <a:xfrm>
            <a:off x="3376924" y="3593697"/>
            <a:ext cx="432198" cy="926138"/>
          </a:xfrm>
          <a:prstGeom prst="triangle">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TW" altLang="en-US"/>
          </a:p>
        </p:txBody>
      </p:sp>
      <p:sp>
        <p:nvSpPr>
          <p:cNvPr id="24" name="等腰三角形 23"/>
          <p:cNvSpPr/>
          <p:nvPr/>
        </p:nvSpPr>
        <p:spPr>
          <a:xfrm>
            <a:off x="3191697" y="3408469"/>
            <a:ext cx="432198" cy="926138"/>
          </a:xfrm>
          <a:prstGeom prst="triangle">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TW" altLang="en-US"/>
          </a:p>
        </p:txBody>
      </p:sp>
      <p:sp>
        <p:nvSpPr>
          <p:cNvPr id="25" name="等腰三角形 24"/>
          <p:cNvSpPr/>
          <p:nvPr/>
        </p:nvSpPr>
        <p:spPr>
          <a:xfrm>
            <a:off x="2944727" y="3531954"/>
            <a:ext cx="432198" cy="926138"/>
          </a:xfrm>
          <a:prstGeom prst="triangle">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TW" altLang="en-US"/>
          </a:p>
        </p:txBody>
      </p:sp>
      <p:sp>
        <p:nvSpPr>
          <p:cNvPr id="26" name="手繪多邊形 25"/>
          <p:cNvSpPr/>
          <p:nvPr/>
        </p:nvSpPr>
        <p:spPr>
          <a:xfrm>
            <a:off x="2265559" y="5507715"/>
            <a:ext cx="1700135" cy="676752"/>
          </a:xfrm>
          <a:custGeom>
            <a:avLst/>
            <a:gdLst>
              <a:gd name="connsiteX0" fmla="*/ 1135781 w 1982804"/>
              <a:gd name="connsiteY0" fmla="*/ 144379 h 789271"/>
              <a:gd name="connsiteX1" fmla="*/ 519764 w 1982804"/>
              <a:gd name="connsiteY1" fmla="*/ 317634 h 789271"/>
              <a:gd name="connsiteX2" fmla="*/ 0 w 1982804"/>
              <a:gd name="connsiteY2" fmla="*/ 587141 h 789271"/>
              <a:gd name="connsiteX3" fmla="*/ 1203158 w 1982804"/>
              <a:gd name="connsiteY3" fmla="*/ 789271 h 789271"/>
              <a:gd name="connsiteX4" fmla="*/ 1982804 w 1982804"/>
              <a:gd name="connsiteY4" fmla="*/ 105878 h 789271"/>
              <a:gd name="connsiteX5" fmla="*/ 1501541 w 1982804"/>
              <a:gd name="connsiteY5" fmla="*/ 0 h 789271"/>
              <a:gd name="connsiteX6" fmla="*/ 1135781 w 1982804"/>
              <a:gd name="connsiteY6" fmla="*/ 144379 h 789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82804" h="789271">
                <a:moveTo>
                  <a:pt x="1135781" y="144379"/>
                </a:moveTo>
                <a:lnTo>
                  <a:pt x="519764" y="317634"/>
                </a:lnTo>
                <a:lnTo>
                  <a:pt x="0" y="587141"/>
                </a:lnTo>
                <a:lnTo>
                  <a:pt x="1203158" y="789271"/>
                </a:lnTo>
                <a:lnTo>
                  <a:pt x="1982804" y="105878"/>
                </a:lnTo>
                <a:lnTo>
                  <a:pt x="1501541" y="0"/>
                </a:lnTo>
                <a:lnTo>
                  <a:pt x="1135781" y="144379"/>
                </a:lnTo>
                <a:close/>
              </a:path>
            </a:pathLst>
          </a:cu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7" name="文字方塊 26"/>
          <p:cNvSpPr txBox="1"/>
          <p:nvPr/>
        </p:nvSpPr>
        <p:spPr>
          <a:xfrm>
            <a:off x="4250238" y="5010810"/>
            <a:ext cx="748923" cy="769441"/>
          </a:xfrm>
          <a:prstGeom prst="rect">
            <a:avLst/>
          </a:prstGeom>
          <a:noFill/>
        </p:spPr>
        <p:txBody>
          <a:bodyPr wrap="none" rtlCol="0">
            <a:spAutoFit/>
          </a:bodyPr>
          <a:lstStyle/>
          <a:p>
            <a:r>
              <a:rPr lang="zh-TW" altLang="en-US" sz="4400" dirty="0">
                <a:latin typeface="+mn-ea"/>
              </a:rPr>
              <a:t>≠</a:t>
            </a:r>
          </a:p>
        </p:txBody>
      </p:sp>
      <p:sp>
        <p:nvSpPr>
          <p:cNvPr id="28" name="文字方塊 27"/>
          <p:cNvSpPr txBox="1"/>
          <p:nvPr/>
        </p:nvSpPr>
        <p:spPr>
          <a:xfrm>
            <a:off x="3890198" y="5877272"/>
            <a:ext cx="1646605" cy="461665"/>
          </a:xfrm>
          <a:prstGeom prst="rect">
            <a:avLst/>
          </a:prstGeom>
          <a:noFill/>
        </p:spPr>
        <p:txBody>
          <a:bodyPr wrap="none" rtlCol="0">
            <a:spAutoFit/>
          </a:bodyPr>
          <a:lstStyle/>
          <a:p>
            <a:r>
              <a:rPr lang="zh-TW" altLang="en-US" sz="2400" b="1" dirty="0" smtClean="0">
                <a:latin typeface="微軟正黑體" pitchFamily="34" charset="-120"/>
                <a:ea typeface="微軟正黑體" pitchFamily="34" charset="-120"/>
              </a:rPr>
              <a:t>部落≠聚落</a:t>
            </a:r>
            <a:endParaRPr lang="zh-TW" altLang="en-US" sz="2400" b="1" dirty="0">
              <a:latin typeface="微軟正黑體" pitchFamily="34" charset="-120"/>
              <a:ea typeface="微軟正黑體" pitchFamily="34" charset="-120"/>
            </a:endParaRPr>
          </a:p>
        </p:txBody>
      </p:sp>
      <p:sp>
        <p:nvSpPr>
          <p:cNvPr id="29" name="文字方塊 28"/>
          <p:cNvSpPr txBox="1"/>
          <p:nvPr/>
        </p:nvSpPr>
        <p:spPr>
          <a:xfrm>
            <a:off x="464425" y="467961"/>
            <a:ext cx="8212031" cy="584775"/>
          </a:xfrm>
          <a:prstGeom prst="rect">
            <a:avLst/>
          </a:prstGeom>
          <a:noFill/>
        </p:spPr>
        <p:txBody>
          <a:bodyPr wrap="square" rtlCol="0">
            <a:spAutoFit/>
          </a:bodyPr>
          <a:lstStyle/>
          <a:p>
            <a:pPr algn="ctr"/>
            <a:r>
              <a:rPr lang="en-US" altLang="zh-TW" sz="3200" dirty="0" smtClean="0">
                <a:latin typeface="文鼎黑體U" panose="020B0A00000000000000" pitchFamily="34" charset="-120"/>
                <a:ea typeface="文鼎黑體U" panose="020B0A00000000000000" pitchFamily="34" charset="-120"/>
              </a:rPr>
              <a:t>(</a:t>
            </a:r>
            <a:r>
              <a:rPr lang="zh-TW" altLang="en-US" sz="3200" dirty="0" smtClean="0">
                <a:latin typeface="文鼎黑體U" panose="020B0A00000000000000" pitchFamily="34" charset="-120"/>
                <a:ea typeface="文鼎黑體U" panose="020B0A00000000000000" pitchFamily="34" charset="-120"/>
              </a:rPr>
              <a:t>一</a:t>
            </a:r>
            <a:r>
              <a:rPr lang="en-US" altLang="zh-TW" sz="3200" dirty="0">
                <a:latin typeface="文鼎黑體U" panose="020B0A00000000000000" pitchFamily="34" charset="-120"/>
                <a:ea typeface="文鼎黑體U" panose="020B0A00000000000000" pitchFamily="34" charset="-120"/>
              </a:rPr>
              <a:t>)</a:t>
            </a:r>
            <a:r>
              <a:rPr lang="zh-TW" altLang="en-US" sz="3200" dirty="0" smtClean="0">
                <a:latin typeface="文鼎黑體U" panose="020B0A00000000000000" pitchFamily="34" charset="-120"/>
                <a:ea typeface="文鼎黑體U" panose="020B0A00000000000000" pitchFamily="34" charset="-120"/>
              </a:rPr>
              <a:t>既有群聚之未合法建築之處理機制</a:t>
            </a:r>
            <a:endParaRPr lang="zh-TW" altLang="en-US" sz="3200" dirty="0">
              <a:latin typeface="文鼎黑體U" panose="020B0A00000000000000" pitchFamily="34" charset="-120"/>
              <a:ea typeface="文鼎黑體U" panose="020B0A00000000000000" pitchFamily="34" charset="-120"/>
            </a:endParaRPr>
          </a:p>
        </p:txBody>
      </p:sp>
      <p:cxnSp>
        <p:nvCxnSpPr>
          <p:cNvPr id="30" name="直線接點 29"/>
          <p:cNvCxnSpPr/>
          <p:nvPr/>
        </p:nvCxnSpPr>
        <p:spPr>
          <a:xfrm flipV="1">
            <a:off x="502440" y="332656"/>
            <a:ext cx="8136000"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線接點 30"/>
          <p:cNvCxnSpPr/>
          <p:nvPr/>
        </p:nvCxnSpPr>
        <p:spPr>
          <a:xfrm flipV="1">
            <a:off x="502440" y="1196903"/>
            <a:ext cx="8136000"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 name="群組 1"/>
          <p:cNvGrpSpPr/>
          <p:nvPr/>
        </p:nvGrpSpPr>
        <p:grpSpPr>
          <a:xfrm>
            <a:off x="5781729" y="4149080"/>
            <a:ext cx="2461789" cy="1360915"/>
            <a:chOff x="5205781" y="4146800"/>
            <a:chExt cx="3436945" cy="1899996"/>
          </a:xfrm>
        </p:grpSpPr>
        <p:sp>
          <p:nvSpPr>
            <p:cNvPr id="10" name="手繪多邊形 9"/>
            <p:cNvSpPr/>
            <p:nvPr/>
          </p:nvSpPr>
          <p:spPr>
            <a:xfrm>
              <a:off x="5205781" y="4506754"/>
              <a:ext cx="3436945" cy="1540042"/>
            </a:xfrm>
            <a:custGeom>
              <a:avLst/>
              <a:gdLst>
                <a:gd name="connsiteX0" fmla="*/ 895149 w 3253339"/>
                <a:gd name="connsiteY0" fmla="*/ 0 h 1540042"/>
                <a:gd name="connsiteX1" fmla="*/ 0 w 3253339"/>
                <a:gd name="connsiteY1" fmla="*/ 1078029 h 1540042"/>
                <a:gd name="connsiteX2" fmla="*/ 490888 w 3253339"/>
                <a:gd name="connsiteY2" fmla="*/ 1424539 h 1540042"/>
                <a:gd name="connsiteX3" fmla="*/ 1751798 w 3253339"/>
                <a:gd name="connsiteY3" fmla="*/ 1540042 h 1540042"/>
                <a:gd name="connsiteX4" fmla="*/ 3253339 w 3253339"/>
                <a:gd name="connsiteY4" fmla="*/ 991402 h 1540042"/>
                <a:gd name="connsiteX5" fmla="*/ 3137836 w 3253339"/>
                <a:gd name="connsiteY5" fmla="*/ 240631 h 1540042"/>
                <a:gd name="connsiteX6" fmla="*/ 2184935 w 3253339"/>
                <a:gd name="connsiteY6" fmla="*/ 9625 h 1540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53339" h="1540042">
                  <a:moveTo>
                    <a:pt x="895149" y="0"/>
                  </a:moveTo>
                  <a:lnTo>
                    <a:pt x="0" y="1078029"/>
                  </a:lnTo>
                  <a:lnTo>
                    <a:pt x="490888" y="1424539"/>
                  </a:lnTo>
                  <a:lnTo>
                    <a:pt x="1751798" y="1540042"/>
                  </a:lnTo>
                  <a:lnTo>
                    <a:pt x="3253339" y="991402"/>
                  </a:lnTo>
                  <a:lnTo>
                    <a:pt x="3137836" y="240631"/>
                  </a:lnTo>
                  <a:lnTo>
                    <a:pt x="2184935" y="9625"/>
                  </a:lnTo>
                </a:path>
              </a:pathLst>
            </a:custGeom>
            <a:solidFill>
              <a:schemeClr val="accent3">
                <a:lumMod val="40000"/>
                <a:lumOff val="60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TW" altLang="en-US"/>
            </a:p>
          </p:txBody>
        </p:sp>
        <p:sp>
          <p:nvSpPr>
            <p:cNvPr id="39" name="手繪多邊形 38"/>
            <p:cNvSpPr/>
            <p:nvPr/>
          </p:nvSpPr>
          <p:spPr>
            <a:xfrm>
              <a:off x="6092078" y="4146800"/>
              <a:ext cx="771181" cy="657339"/>
            </a:xfrm>
            <a:custGeom>
              <a:avLst/>
              <a:gdLst>
                <a:gd name="connsiteX0" fmla="*/ 0 w 771181"/>
                <a:gd name="connsiteY0" fmla="*/ 352539 h 657339"/>
                <a:gd name="connsiteX1" fmla="*/ 381918 w 771181"/>
                <a:gd name="connsiteY1" fmla="*/ 0 h 657339"/>
                <a:gd name="connsiteX2" fmla="*/ 499432 w 771181"/>
                <a:gd name="connsiteY2" fmla="*/ 110168 h 657339"/>
                <a:gd name="connsiteX3" fmla="*/ 495759 w 771181"/>
                <a:gd name="connsiteY3" fmla="*/ 36723 h 657339"/>
                <a:gd name="connsiteX4" fmla="*/ 627962 w 771181"/>
                <a:gd name="connsiteY4" fmla="*/ 44067 h 657339"/>
                <a:gd name="connsiteX5" fmla="*/ 624290 w 771181"/>
                <a:gd name="connsiteY5" fmla="*/ 224009 h 657339"/>
                <a:gd name="connsiteX6" fmla="*/ 771181 w 771181"/>
                <a:gd name="connsiteY6" fmla="*/ 363556 h 657339"/>
                <a:gd name="connsiteX7" fmla="*/ 661012 w 771181"/>
                <a:gd name="connsiteY7" fmla="*/ 363556 h 657339"/>
                <a:gd name="connsiteX8" fmla="*/ 661012 w 771181"/>
                <a:gd name="connsiteY8" fmla="*/ 653667 h 657339"/>
                <a:gd name="connsiteX9" fmla="*/ 459037 w 771181"/>
                <a:gd name="connsiteY9" fmla="*/ 653667 h 657339"/>
                <a:gd name="connsiteX10" fmla="*/ 459037 w 771181"/>
                <a:gd name="connsiteY10" fmla="*/ 470053 h 657339"/>
                <a:gd name="connsiteX11" fmla="*/ 308473 w 771181"/>
                <a:gd name="connsiteY11" fmla="*/ 470053 h 657339"/>
                <a:gd name="connsiteX12" fmla="*/ 308473 w 771181"/>
                <a:gd name="connsiteY12" fmla="*/ 657339 h 657339"/>
                <a:gd name="connsiteX13" fmla="*/ 113841 w 771181"/>
                <a:gd name="connsiteY13" fmla="*/ 657339 h 657339"/>
                <a:gd name="connsiteX14" fmla="*/ 113841 w 771181"/>
                <a:gd name="connsiteY14" fmla="*/ 359884 h 657339"/>
                <a:gd name="connsiteX15" fmla="*/ 0 w 771181"/>
                <a:gd name="connsiteY15" fmla="*/ 352539 h 657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71181" h="657339">
                  <a:moveTo>
                    <a:pt x="0" y="352539"/>
                  </a:moveTo>
                  <a:lnTo>
                    <a:pt x="381918" y="0"/>
                  </a:lnTo>
                  <a:lnTo>
                    <a:pt x="499432" y="110168"/>
                  </a:lnTo>
                  <a:lnTo>
                    <a:pt x="495759" y="36723"/>
                  </a:lnTo>
                  <a:lnTo>
                    <a:pt x="627962" y="44067"/>
                  </a:lnTo>
                  <a:lnTo>
                    <a:pt x="624290" y="224009"/>
                  </a:lnTo>
                  <a:lnTo>
                    <a:pt x="771181" y="363556"/>
                  </a:lnTo>
                  <a:lnTo>
                    <a:pt x="661012" y="363556"/>
                  </a:lnTo>
                  <a:lnTo>
                    <a:pt x="661012" y="653667"/>
                  </a:lnTo>
                  <a:lnTo>
                    <a:pt x="459037" y="653667"/>
                  </a:lnTo>
                  <a:lnTo>
                    <a:pt x="459037" y="470053"/>
                  </a:lnTo>
                  <a:lnTo>
                    <a:pt x="308473" y="470053"/>
                  </a:lnTo>
                  <a:lnTo>
                    <a:pt x="308473" y="657339"/>
                  </a:lnTo>
                  <a:lnTo>
                    <a:pt x="113841" y="657339"/>
                  </a:lnTo>
                  <a:lnTo>
                    <a:pt x="113841" y="359884"/>
                  </a:lnTo>
                  <a:lnTo>
                    <a:pt x="0" y="352539"/>
                  </a:lnTo>
                  <a:close/>
                </a:path>
              </a:pathLst>
            </a:custGeom>
            <a:solidFill>
              <a:schemeClr val="bg2">
                <a:lumMod val="5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1" name="手繪多邊形 40"/>
            <p:cNvSpPr/>
            <p:nvPr/>
          </p:nvSpPr>
          <p:spPr>
            <a:xfrm>
              <a:off x="5364051" y="4804139"/>
              <a:ext cx="771181" cy="657339"/>
            </a:xfrm>
            <a:custGeom>
              <a:avLst/>
              <a:gdLst>
                <a:gd name="connsiteX0" fmla="*/ 0 w 771181"/>
                <a:gd name="connsiteY0" fmla="*/ 352539 h 657339"/>
                <a:gd name="connsiteX1" fmla="*/ 381918 w 771181"/>
                <a:gd name="connsiteY1" fmla="*/ 0 h 657339"/>
                <a:gd name="connsiteX2" fmla="*/ 499432 w 771181"/>
                <a:gd name="connsiteY2" fmla="*/ 110168 h 657339"/>
                <a:gd name="connsiteX3" fmla="*/ 495759 w 771181"/>
                <a:gd name="connsiteY3" fmla="*/ 36723 h 657339"/>
                <a:gd name="connsiteX4" fmla="*/ 627962 w 771181"/>
                <a:gd name="connsiteY4" fmla="*/ 44067 h 657339"/>
                <a:gd name="connsiteX5" fmla="*/ 624290 w 771181"/>
                <a:gd name="connsiteY5" fmla="*/ 224009 h 657339"/>
                <a:gd name="connsiteX6" fmla="*/ 771181 w 771181"/>
                <a:gd name="connsiteY6" fmla="*/ 363556 h 657339"/>
                <a:gd name="connsiteX7" fmla="*/ 661012 w 771181"/>
                <a:gd name="connsiteY7" fmla="*/ 363556 h 657339"/>
                <a:gd name="connsiteX8" fmla="*/ 661012 w 771181"/>
                <a:gd name="connsiteY8" fmla="*/ 653667 h 657339"/>
                <a:gd name="connsiteX9" fmla="*/ 459037 w 771181"/>
                <a:gd name="connsiteY9" fmla="*/ 653667 h 657339"/>
                <a:gd name="connsiteX10" fmla="*/ 459037 w 771181"/>
                <a:gd name="connsiteY10" fmla="*/ 470053 h 657339"/>
                <a:gd name="connsiteX11" fmla="*/ 308473 w 771181"/>
                <a:gd name="connsiteY11" fmla="*/ 470053 h 657339"/>
                <a:gd name="connsiteX12" fmla="*/ 308473 w 771181"/>
                <a:gd name="connsiteY12" fmla="*/ 657339 h 657339"/>
                <a:gd name="connsiteX13" fmla="*/ 113841 w 771181"/>
                <a:gd name="connsiteY13" fmla="*/ 657339 h 657339"/>
                <a:gd name="connsiteX14" fmla="*/ 113841 w 771181"/>
                <a:gd name="connsiteY14" fmla="*/ 359884 h 657339"/>
                <a:gd name="connsiteX15" fmla="*/ 0 w 771181"/>
                <a:gd name="connsiteY15" fmla="*/ 352539 h 657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71181" h="657339">
                  <a:moveTo>
                    <a:pt x="0" y="352539"/>
                  </a:moveTo>
                  <a:lnTo>
                    <a:pt x="381918" y="0"/>
                  </a:lnTo>
                  <a:lnTo>
                    <a:pt x="499432" y="110168"/>
                  </a:lnTo>
                  <a:lnTo>
                    <a:pt x="495759" y="36723"/>
                  </a:lnTo>
                  <a:lnTo>
                    <a:pt x="627962" y="44067"/>
                  </a:lnTo>
                  <a:lnTo>
                    <a:pt x="624290" y="224009"/>
                  </a:lnTo>
                  <a:lnTo>
                    <a:pt x="771181" y="363556"/>
                  </a:lnTo>
                  <a:lnTo>
                    <a:pt x="661012" y="363556"/>
                  </a:lnTo>
                  <a:lnTo>
                    <a:pt x="661012" y="653667"/>
                  </a:lnTo>
                  <a:lnTo>
                    <a:pt x="459037" y="653667"/>
                  </a:lnTo>
                  <a:lnTo>
                    <a:pt x="459037" y="470053"/>
                  </a:lnTo>
                  <a:lnTo>
                    <a:pt x="308473" y="470053"/>
                  </a:lnTo>
                  <a:lnTo>
                    <a:pt x="308473" y="657339"/>
                  </a:lnTo>
                  <a:lnTo>
                    <a:pt x="113841" y="657339"/>
                  </a:lnTo>
                  <a:lnTo>
                    <a:pt x="113841" y="359884"/>
                  </a:lnTo>
                  <a:lnTo>
                    <a:pt x="0" y="352539"/>
                  </a:lnTo>
                  <a:close/>
                </a:path>
              </a:pathLst>
            </a:custGeom>
            <a:solidFill>
              <a:schemeClr val="bg2">
                <a:lumMod val="5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2" name="手繪多邊形 41"/>
            <p:cNvSpPr/>
            <p:nvPr/>
          </p:nvSpPr>
          <p:spPr>
            <a:xfrm>
              <a:off x="6087286" y="5164093"/>
              <a:ext cx="771181" cy="657339"/>
            </a:xfrm>
            <a:custGeom>
              <a:avLst/>
              <a:gdLst>
                <a:gd name="connsiteX0" fmla="*/ 0 w 771181"/>
                <a:gd name="connsiteY0" fmla="*/ 352539 h 657339"/>
                <a:gd name="connsiteX1" fmla="*/ 381918 w 771181"/>
                <a:gd name="connsiteY1" fmla="*/ 0 h 657339"/>
                <a:gd name="connsiteX2" fmla="*/ 499432 w 771181"/>
                <a:gd name="connsiteY2" fmla="*/ 110168 h 657339"/>
                <a:gd name="connsiteX3" fmla="*/ 495759 w 771181"/>
                <a:gd name="connsiteY3" fmla="*/ 36723 h 657339"/>
                <a:gd name="connsiteX4" fmla="*/ 627962 w 771181"/>
                <a:gd name="connsiteY4" fmla="*/ 44067 h 657339"/>
                <a:gd name="connsiteX5" fmla="*/ 624290 w 771181"/>
                <a:gd name="connsiteY5" fmla="*/ 224009 h 657339"/>
                <a:gd name="connsiteX6" fmla="*/ 771181 w 771181"/>
                <a:gd name="connsiteY6" fmla="*/ 363556 h 657339"/>
                <a:gd name="connsiteX7" fmla="*/ 661012 w 771181"/>
                <a:gd name="connsiteY7" fmla="*/ 363556 h 657339"/>
                <a:gd name="connsiteX8" fmla="*/ 661012 w 771181"/>
                <a:gd name="connsiteY8" fmla="*/ 653667 h 657339"/>
                <a:gd name="connsiteX9" fmla="*/ 459037 w 771181"/>
                <a:gd name="connsiteY9" fmla="*/ 653667 h 657339"/>
                <a:gd name="connsiteX10" fmla="*/ 459037 w 771181"/>
                <a:gd name="connsiteY10" fmla="*/ 470053 h 657339"/>
                <a:gd name="connsiteX11" fmla="*/ 308473 w 771181"/>
                <a:gd name="connsiteY11" fmla="*/ 470053 h 657339"/>
                <a:gd name="connsiteX12" fmla="*/ 308473 w 771181"/>
                <a:gd name="connsiteY12" fmla="*/ 657339 h 657339"/>
                <a:gd name="connsiteX13" fmla="*/ 113841 w 771181"/>
                <a:gd name="connsiteY13" fmla="*/ 657339 h 657339"/>
                <a:gd name="connsiteX14" fmla="*/ 113841 w 771181"/>
                <a:gd name="connsiteY14" fmla="*/ 359884 h 657339"/>
                <a:gd name="connsiteX15" fmla="*/ 0 w 771181"/>
                <a:gd name="connsiteY15" fmla="*/ 352539 h 657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71181" h="657339">
                  <a:moveTo>
                    <a:pt x="0" y="352539"/>
                  </a:moveTo>
                  <a:lnTo>
                    <a:pt x="381918" y="0"/>
                  </a:lnTo>
                  <a:lnTo>
                    <a:pt x="499432" y="110168"/>
                  </a:lnTo>
                  <a:lnTo>
                    <a:pt x="495759" y="36723"/>
                  </a:lnTo>
                  <a:lnTo>
                    <a:pt x="627962" y="44067"/>
                  </a:lnTo>
                  <a:lnTo>
                    <a:pt x="624290" y="224009"/>
                  </a:lnTo>
                  <a:lnTo>
                    <a:pt x="771181" y="363556"/>
                  </a:lnTo>
                  <a:lnTo>
                    <a:pt x="661012" y="363556"/>
                  </a:lnTo>
                  <a:lnTo>
                    <a:pt x="661012" y="653667"/>
                  </a:lnTo>
                  <a:lnTo>
                    <a:pt x="459037" y="653667"/>
                  </a:lnTo>
                  <a:lnTo>
                    <a:pt x="459037" y="470053"/>
                  </a:lnTo>
                  <a:lnTo>
                    <a:pt x="308473" y="470053"/>
                  </a:lnTo>
                  <a:lnTo>
                    <a:pt x="308473" y="657339"/>
                  </a:lnTo>
                  <a:lnTo>
                    <a:pt x="113841" y="657339"/>
                  </a:lnTo>
                  <a:lnTo>
                    <a:pt x="113841" y="359884"/>
                  </a:lnTo>
                  <a:lnTo>
                    <a:pt x="0" y="352539"/>
                  </a:lnTo>
                  <a:close/>
                </a:path>
              </a:pathLst>
            </a:custGeom>
            <a:solidFill>
              <a:schemeClr val="bg2">
                <a:lumMod val="5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3" name="手繪多邊形 42"/>
            <p:cNvSpPr/>
            <p:nvPr/>
          </p:nvSpPr>
          <p:spPr>
            <a:xfrm>
              <a:off x="6810521" y="4815891"/>
              <a:ext cx="771181" cy="657339"/>
            </a:xfrm>
            <a:custGeom>
              <a:avLst/>
              <a:gdLst>
                <a:gd name="connsiteX0" fmla="*/ 0 w 771181"/>
                <a:gd name="connsiteY0" fmla="*/ 352539 h 657339"/>
                <a:gd name="connsiteX1" fmla="*/ 381918 w 771181"/>
                <a:gd name="connsiteY1" fmla="*/ 0 h 657339"/>
                <a:gd name="connsiteX2" fmla="*/ 499432 w 771181"/>
                <a:gd name="connsiteY2" fmla="*/ 110168 h 657339"/>
                <a:gd name="connsiteX3" fmla="*/ 495759 w 771181"/>
                <a:gd name="connsiteY3" fmla="*/ 36723 h 657339"/>
                <a:gd name="connsiteX4" fmla="*/ 627962 w 771181"/>
                <a:gd name="connsiteY4" fmla="*/ 44067 h 657339"/>
                <a:gd name="connsiteX5" fmla="*/ 624290 w 771181"/>
                <a:gd name="connsiteY5" fmla="*/ 224009 h 657339"/>
                <a:gd name="connsiteX6" fmla="*/ 771181 w 771181"/>
                <a:gd name="connsiteY6" fmla="*/ 363556 h 657339"/>
                <a:gd name="connsiteX7" fmla="*/ 661012 w 771181"/>
                <a:gd name="connsiteY7" fmla="*/ 363556 h 657339"/>
                <a:gd name="connsiteX8" fmla="*/ 661012 w 771181"/>
                <a:gd name="connsiteY8" fmla="*/ 653667 h 657339"/>
                <a:gd name="connsiteX9" fmla="*/ 459037 w 771181"/>
                <a:gd name="connsiteY9" fmla="*/ 653667 h 657339"/>
                <a:gd name="connsiteX10" fmla="*/ 459037 w 771181"/>
                <a:gd name="connsiteY10" fmla="*/ 470053 h 657339"/>
                <a:gd name="connsiteX11" fmla="*/ 308473 w 771181"/>
                <a:gd name="connsiteY11" fmla="*/ 470053 h 657339"/>
                <a:gd name="connsiteX12" fmla="*/ 308473 w 771181"/>
                <a:gd name="connsiteY12" fmla="*/ 657339 h 657339"/>
                <a:gd name="connsiteX13" fmla="*/ 113841 w 771181"/>
                <a:gd name="connsiteY13" fmla="*/ 657339 h 657339"/>
                <a:gd name="connsiteX14" fmla="*/ 113841 w 771181"/>
                <a:gd name="connsiteY14" fmla="*/ 359884 h 657339"/>
                <a:gd name="connsiteX15" fmla="*/ 0 w 771181"/>
                <a:gd name="connsiteY15" fmla="*/ 352539 h 657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71181" h="657339">
                  <a:moveTo>
                    <a:pt x="0" y="352539"/>
                  </a:moveTo>
                  <a:lnTo>
                    <a:pt x="381918" y="0"/>
                  </a:lnTo>
                  <a:lnTo>
                    <a:pt x="499432" y="110168"/>
                  </a:lnTo>
                  <a:lnTo>
                    <a:pt x="495759" y="36723"/>
                  </a:lnTo>
                  <a:lnTo>
                    <a:pt x="627962" y="44067"/>
                  </a:lnTo>
                  <a:lnTo>
                    <a:pt x="624290" y="224009"/>
                  </a:lnTo>
                  <a:lnTo>
                    <a:pt x="771181" y="363556"/>
                  </a:lnTo>
                  <a:lnTo>
                    <a:pt x="661012" y="363556"/>
                  </a:lnTo>
                  <a:lnTo>
                    <a:pt x="661012" y="653667"/>
                  </a:lnTo>
                  <a:lnTo>
                    <a:pt x="459037" y="653667"/>
                  </a:lnTo>
                  <a:lnTo>
                    <a:pt x="459037" y="470053"/>
                  </a:lnTo>
                  <a:lnTo>
                    <a:pt x="308473" y="470053"/>
                  </a:lnTo>
                  <a:lnTo>
                    <a:pt x="308473" y="657339"/>
                  </a:lnTo>
                  <a:lnTo>
                    <a:pt x="113841" y="657339"/>
                  </a:lnTo>
                  <a:lnTo>
                    <a:pt x="113841" y="359884"/>
                  </a:lnTo>
                  <a:lnTo>
                    <a:pt x="0" y="352539"/>
                  </a:lnTo>
                  <a:close/>
                </a:path>
              </a:pathLst>
            </a:custGeom>
            <a:solidFill>
              <a:schemeClr val="bg2">
                <a:lumMod val="5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4" name="手繪多邊形 43"/>
            <p:cNvSpPr/>
            <p:nvPr/>
          </p:nvSpPr>
          <p:spPr>
            <a:xfrm>
              <a:off x="7450677" y="4227563"/>
              <a:ext cx="771181" cy="657339"/>
            </a:xfrm>
            <a:custGeom>
              <a:avLst/>
              <a:gdLst>
                <a:gd name="connsiteX0" fmla="*/ 0 w 771181"/>
                <a:gd name="connsiteY0" fmla="*/ 352539 h 657339"/>
                <a:gd name="connsiteX1" fmla="*/ 381918 w 771181"/>
                <a:gd name="connsiteY1" fmla="*/ 0 h 657339"/>
                <a:gd name="connsiteX2" fmla="*/ 499432 w 771181"/>
                <a:gd name="connsiteY2" fmla="*/ 110168 h 657339"/>
                <a:gd name="connsiteX3" fmla="*/ 495759 w 771181"/>
                <a:gd name="connsiteY3" fmla="*/ 36723 h 657339"/>
                <a:gd name="connsiteX4" fmla="*/ 627962 w 771181"/>
                <a:gd name="connsiteY4" fmla="*/ 44067 h 657339"/>
                <a:gd name="connsiteX5" fmla="*/ 624290 w 771181"/>
                <a:gd name="connsiteY5" fmla="*/ 224009 h 657339"/>
                <a:gd name="connsiteX6" fmla="*/ 771181 w 771181"/>
                <a:gd name="connsiteY6" fmla="*/ 363556 h 657339"/>
                <a:gd name="connsiteX7" fmla="*/ 661012 w 771181"/>
                <a:gd name="connsiteY7" fmla="*/ 363556 h 657339"/>
                <a:gd name="connsiteX8" fmla="*/ 661012 w 771181"/>
                <a:gd name="connsiteY8" fmla="*/ 653667 h 657339"/>
                <a:gd name="connsiteX9" fmla="*/ 459037 w 771181"/>
                <a:gd name="connsiteY9" fmla="*/ 653667 h 657339"/>
                <a:gd name="connsiteX10" fmla="*/ 459037 w 771181"/>
                <a:gd name="connsiteY10" fmla="*/ 470053 h 657339"/>
                <a:gd name="connsiteX11" fmla="*/ 308473 w 771181"/>
                <a:gd name="connsiteY11" fmla="*/ 470053 h 657339"/>
                <a:gd name="connsiteX12" fmla="*/ 308473 w 771181"/>
                <a:gd name="connsiteY12" fmla="*/ 657339 h 657339"/>
                <a:gd name="connsiteX13" fmla="*/ 113841 w 771181"/>
                <a:gd name="connsiteY13" fmla="*/ 657339 h 657339"/>
                <a:gd name="connsiteX14" fmla="*/ 113841 w 771181"/>
                <a:gd name="connsiteY14" fmla="*/ 359884 h 657339"/>
                <a:gd name="connsiteX15" fmla="*/ 0 w 771181"/>
                <a:gd name="connsiteY15" fmla="*/ 352539 h 657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71181" h="657339">
                  <a:moveTo>
                    <a:pt x="0" y="352539"/>
                  </a:moveTo>
                  <a:lnTo>
                    <a:pt x="381918" y="0"/>
                  </a:lnTo>
                  <a:lnTo>
                    <a:pt x="499432" y="110168"/>
                  </a:lnTo>
                  <a:lnTo>
                    <a:pt x="495759" y="36723"/>
                  </a:lnTo>
                  <a:lnTo>
                    <a:pt x="627962" y="44067"/>
                  </a:lnTo>
                  <a:lnTo>
                    <a:pt x="624290" y="224009"/>
                  </a:lnTo>
                  <a:lnTo>
                    <a:pt x="771181" y="363556"/>
                  </a:lnTo>
                  <a:lnTo>
                    <a:pt x="661012" y="363556"/>
                  </a:lnTo>
                  <a:lnTo>
                    <a:pt x="661012" y="653667"/>
                  </a:lnTo>
                  <a:lnTo>
                    <a:pt x="459037" y="653667"/>
                  </a:lnTo>
                  <a:lnTo>
                    <a:pt x="459037" y="470053"/>
                  </a:lnTo>
                  <a:lnTo>
                    <a:pt x="308473" y="470053"/>
                  </a:lnTo>
                  <a:lnTo>
                    <a:pt x="308473" y="657339"/>
                  </a:lnTo>
                  <a:lnTo>
                    <a:pt x="113841" y="657339"/>
                  </a:lnTo>
                  <a:lnTo>
                    <a:pt x="113841" y="359884"/>
                  </a:lnTo>
                  <a:lnTo>
                    <a:pt x="0" y="352539"/>
                  </a:lnTo>
                  <a:close/>
                </a:path>
              </a:pathLst>
            </a:custGeom>
            <a:solidFill>
              <a:schemeClr val="bg2">
                <a:lumMod val="5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5" name="手繪多邊形 44"/>
            <p:cNvSpPr/>
            <p:nvPr/>
          </p:nvSpPr>
          <p:spPr>
            <a:xfrm>
              <a:off x="7621859" y="5122912"/>
              <a:ext cx="771181" cy="657339"/>
            </a:xfrm>
            <a:custGeom>
              <a:avLst/>
              <a:gdLst>
                <a:gd name="connsiteX0" fmla="*/ 0 w 771181"/>
                <a:gd name="connsiteY0" fmla="*/ 352539 h 657339"/>
                <a:gd name="connsiteX1" fmla="*/ 381918 w 771181"/>
                <a:gd name="connsiteY1" fmla="*/ 0 h 657339"/>
                <a:gd name="connsiteX2" fmla="*/ 499432 w 771181"/>
                <a:gd name="connsiteY2" fmla="*/ 110168 h 657339"/>
                <a:gd name="connsiteX3" fmla="*/ 495759 w 771181"/>
                <a:gd name="connsiteY3" fmla="*/ 36723 h 657339"/>
                <a:gd name="connsiteX4" fmla="*/ 627962 w 771181"/>
                <a:gd name="connsiteY4" fmla="*/ 44067 h 657339"/>
                <a:gd name="connsiteX5" fmla="*/ 624290 w 771181"/>
                <a:gd name="connsiteY5" fmla="*/ 224009 h 657339"/>
                <a:gd name="connsiteX6" fmla="*/ 771181 w 771181"/>
                <a:gd name="connsiteY6" fmla="*/ 363556 h 657339"/>
                <a:gd name="connsiteX7" fmla="*/ 661012 w 771181"/>
                <a:gd name="connsiteY7" fmla="*/ 363556 h 657339"/>
                <a:gd name="connsiteX8" fmla="*/ 661012 w 771181"/>
                <a:gd name="connsiteY8" fmla="*/ 653667 h 657339"/>
                <a:gd name="connsiteX9" fmla="*/ 459037 w 771181"/>
                <a:gd name="connsiteY9" fmla="*/ 653667 h 657339"/>
                <a:gd name="connsiteX10" fmla="*/ 459037 w 771181"/>
                <a:gd name="connsiteY10" fmla="*/ 470053 h 657339"/>
                <a:gd name="connsiteX11" fmla="*/ 308473 w 771181"/>
                <a:gd name="connsiteY11" fmla="*/ 470053 h 657339"/>
                <a:gd name="connsiteX12" fmla="*/ 308473 w 771181"/>
                <a:gd name="connsiteY12" fmla="*/ 657339 h 657339"/>
                <a:gd name="connsiteX13" fmla="*/ 113841 w 771181"/>
                <a:gd name="connsiteY13" fmla="*/ 657339 h 657339"/>
                <a:gd name="connsiteX14" fmla="*/ 113841 w 771181"/>
                <a:gd name="connsiteY14" fmla="*/ 359884 h 657339"/>
                <a:gd name="connsiteX15" fmla="*/ 0 w 771181"/>
                <a:gd name="connsiteY15" fmla="*/ 352539 h 657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71181" h="657339">
                  <a:moveTo>
                    <a:pt x="0" y="352539"/>
                  </a:moveTo>
                  <a:lnTo>
                    <a:pt x="381918" y="0"/>
                  </a:lnTo>
                  <a:lnTo>
                    <a:pt x="499432" y="110168"/>
                  </a:lnTo>
                  <a:lnTo>
                    <a:pt x="495759" y="36723"/>
                  </a:lnTo>
                  <a:lnTo>
                    <a:pt x="627962" y="44067"/>
                  </a:lnTo>
                  <a:lnTo>
                    <a:pt x="624290" y="224009"/>
                  </a:lnTo>
                  <a:lnTo>
                    <a:pt x="771181" y="363556"/>
                  </a:lnTo>
                  <a:lnTo>
                    <a:pt x="661012" y="363556"/>
                  </a:lnTo>
                  <a:lnTo>
                    <a:pt x="661012" y="653667"/>
                  </a:lnTo>
                  <a:lnTo>
                    <a:pt x="459037" y="653667"/>
                  </a:lnTo>
                  <a:lnTo>
                    <a:pt x="459037" y="470053"/>
                  </a:lnTo>
                  <a:lnTo>
                    <a:pt x="308473" y="470053"/>
                  </a:lnTo>
                  <a:lnTo>
                    <a:pt x="308473" y="657339"/>
                  </a:lnTo>
                  <a:lnTo>
                    <a:pt x="113841" y="657339"/>
                  </a:lnTo>
                  <a:lnTo>
                    <a:pt x="113841" y="359884"/>
                  </a:lnTo>
                  <a:lnTo>
                    <a:pt x="0" y="352539"/>
                  </a:lnTo>
                  <a:close/>
                </a:path>
              </a:pathLst>
            </a:custGeom>
            <a:solidFill>
              <a:schemeClr val="bg2">
                <a:lumMod val="5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grpSp>
      <p:sp>
        <p:nvSpPr>
          <p:cNvPr id="46" name="手繪多邊形 45"/>
          <p:cNvSpPr/>
          <p:nvPr/>
        </p:nvSpPr>
        <p:spPr>
          <a:xfrm>
            <a:off x="1120567" y="4279721"/>
            <a:ext cx="771181" cy="657339"/>
          </a:xfrm>
          <a:custGeom>
            <a:avLst/>
            <a:gdLst>
              <a:gd name="connsiteX0" fmla="*/ 0 w 771181"/>
              <a:gd name="connsiteY0" fmla="*/ 352539 h 657339"/>
              <a:gd name="connsiteX1" fmla="*/ 381918 w 771181"/>
              <a:gd name="connsiteY1" fmla="*/ 0 h 657339"/>
              <a:gd name="connsiteX2" fmla="*/ 499432 w 771181"/>
              <a:gd name="connsiteY2" fmla="*/ 110168 h 657339"/>
              <a:gd name="connsiteX3" fmla="*/ 495759 w 771181"/>
              <a:gd name="connsiteY3" fmla="*/ 36723 h 657339"/>
              <a:gd name="connsiteX4" fmla="*/ 627962 w 771181"/>
              <a:gd name="connsiteY4" fmla="*/ 44067 h 657339"/>
              <a:gd name="connsiteX5" fmla="*/ 624290 w 771181"/>
              <a:gd name="connsiteY5" fmla="*/ 224009 h 657339"/>
              <a:gd name="connsiteX6" fmla="*/ 771181 w 771181"/>
              <a:gd name="connsiteY6" fmla="*/ 363556 h 657339"/>
              <a:gd name="connsiteX7" fmla="*/ 661012 w 771181"/>
              <a:gd name="connsiteY7" fmla="*/ 363556 h 657339"/>
              <a:gd name="connsiteX8" fmla="*/ 661012 w 771181"/>
              <a:gd name="connsiteY8" fmla="*/ 653667 h 657339"/>
              <a:gd name="connsiteX9" fmla="*/ 459037 w 771181"/>
              <a:gd name="connsiteY9" fmla="*/ 653667 h 657339"/>
              <a:gd name="connsiteX10" fmla="*/ 459037 w 771181"/>
              <a:gd name="connsiteY10" fmla="*/ 470053 h 657339"/>
              <a:gd name="connsiteX11" fmla="*/ 308473 w 771181"/>
              <a:gd name="connsiteY11" fmla="*/ 470053 h 657339"/>
              <a:gd name="connsiteX12" fmla="*/ 308473 w 771181"/>
              <a:gd name="connsiteY12" fmla="*/ 657339 h 657339"/>
              <a:gd name="connsiteX13" fmla="*/ 113841 w 771181"/>
              <a:gd name="connsiteY13" fmla="*/ 657339 h 657339"/>
              <a:gd name="connsiteX14" fmla="*/ 113841 w 771181"/>
              <a:gd name="connsiteY14" fmla="*/ 359884 h 657339"/>
              <a:gd name="connsiteX15" fmla="*/ 0 w 771181"/>
              <a:gd name="connsiteY15" fmla="*/ 352539 h 657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71181" h="657339">
                <a:moveTo>
                  <a:pt x="0" y="352539"/>
                </a:moveTo>
                <a:lnTo>
                  <a:pt x="381918" y="0"/>
                </a:lnTo>
                <a:lnTo>
                  <a:pt x="499432" y="110168"/>
                </a:lnTo>
                <a:lnTo>
                  <a:pt x="495759" y="36723"/>
                </a:lnTo>
                <a:lnTo>
                  <a:pt x="627962" y="44067"/>
                </a:lnTo>
                <a:lnTo>
                  <a:pt x="624290" y="224009"/>
                </a:lnTo>
                <a:lnTo>
                  <a:pt x="771181" y="363556"/>
                </a:lnTo>
                <a:lnTo>
                  <a:pt x="661012" y="363556"/>
                </a:lnTo>
                <a:lnTo>
                  <a:pt x="661012" y="653667"/>
                </a:lnTo>
                <a:lnTo>
                  <a:pt x="459037" y="653667"/>
                </a:lnTo>
                <a:lnTo>
                  <a:pt x="459037" y="470053"/>
                </a:lnTo>
                <a:lnTo>
                  <a:pt x="308473" y="470053"/>
                </a:lnTo>
                <a:lnTo>
                  <a:pt x="308473" y="657339"/>
                </a:lnTo>
                <a:lnTo>
                  <a:pt x="113841" y="657339"/>
                </a:lnTo>
                <a:lnTo>
                  <a:pt x="113841" y="359884"/>
                </a:lnTo>
                <a:lnTo>
                  <a:pt x="0" y="352539"/>
                </a:lnTo>
                <a:close/>
              </a:path>
            </a:pathLst>
          </a:custGeom>
          <a:solidFill>
            <a:schemeClr val="bg2">
              <a:lumMod val="5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7" name="手繪多邊形 46"/>
          <p:cNvSpPr/>
          <p:nvPr/>
        </p:nvSpPr>
        <p:spPr>
          <a:xfrm>
            <a:off x="613960" y="4991097"/>
            <a:ext cx="771181" cy="657339"/>
          </a:xfrm>
          <a:custGeom>
            <a:avLst/>
            <a:gdLst>
              <a:gd name="connsiteX0" fmla="*/ 0 w 771181"/>
              <a:gd name="connsiteY0" fmla="*/ 352539 h 657339"/>
              <a:gd name="connsiteX1" fmla="*/ 381918 w 771181"/>
              <a:gd name="connsiteY1" fmla="*/ 0 h 657339"/>
              <a:gd name="connsiteX2" fmla="*/ 499432 w 771181"/>
              <a:gd name="connsiteY2" fmla="*/ 110168 h 657339"/>
              <a:gd name="connsiteX3" fmla="*/ 495759 w 771181"/>
              <a:gd name="connsiteY3" fmla="*/ 36723 h 657339"/>
              <a:gd name="connsiteX4" fmla="*/ 627962 w 771181"/>
              <a:gd name="connsiteY4" fmla="*/ 44067 h 657339"/>
              <a:gd name="connsiteX5" fmla="*/ 624290 w 771181"/>
              <a:gd name="connsiteY5" fmla="*/ 224009 h 657339"/>
              <a:gd name="connsiteX6" fmla="*/ 771181 w 771181"/>
              <a:gd name="connsiteY6" fmla="*/ 363556 h 657339"/>
              <a:gd name="connsiteX7" fmla="*/ 661012 w 771181"/>
              <a:gd name="connsiteY7" fmla="*/ 363556 h 657339"/>
              <a:gd name="connsiteX8" fmla="*/ 661012 w 771181"/>
              <a:gd name="connsiteY8" fmla="*/ 653667 h 657339"/>
              <a:gd name="connsiteX9" fmla="*/ 459037 w 771181"/>
              <a:gd name="connsiteY9" fmla="*/ 653667 h 657339"/>
              <a:gd name="connsiteX10" fmla="*/ 459037 w 771181"/>
              <a:gd name="connsiteY10" fmla="*/ 470053 h 657339"/>
              <a:gd name="connsiteX11" fmla="*/ 308473 w 771181"/>
              <a:gd name="connsiteY11" fmla="*/ 470053 h 657339"/>
              <a:gd name="connsiteX12" fmla="*/ 308473 w 771181"/>
              <a:gd name="connsiteY12" fmla="*/ 657339 h 657339"/>
              <a:gd name="connsiteX13" fmla="*/ 113841 w 771181"/>
              <a:gd name="connsiteY13" fmla="*/ 657339 h 657339"/>
              <a:gd name="connsiteX14" fmla="*/ 113841 w 771181"/>
              <a:gd name="connsiteY14" fmla="*/ 359884 h 657339"/>
              <a:gd name="connsiteX15" fmla="*/ 0 w 771181"/>
              <a:gd name="connsiteY15" fmla="*/ 352539 h 657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71181" h="657339">
                <a:moveTo>
                  <a:pt x="0" y="352539"/>
                </a:moveTo>
                <a:lnTo>
                  <a:pt x="381918" y="0"/>
                </a:lnTo>
                <a:lnTo>
                  <a:pt x="499432" y="110168"/>
                </a:lnTo>
                <a:lnTo>
                  <a:pt x="495759" y="36723"/>
                </a:lnTo>
                <a:lnTo>
                  <a:pt x="627962" y="44067"/>
                </a:lnTo>
                <a:lnTo>
                  <a:pt x="624290" y="224009"/>
                </a:lnTo>
                <a:lnTo>
                  <a:pt x="771181" y="363556"/>
                </a:lnTo>
                <a:lnTo>
                  <a:pt x="661012" y="363556"/>
                </a:lnTo>
                <a:lnTo>
                  <a:pt x="661012" y="653667"/>
                </a:lnTo>
                <a:lnTo>
                  <a:pt x="459037" y="653667"/>
                </a:lnTo>
                <a:lnTo>
                  <a:pt x="459037" y="470053"/>
                </a:lnTo>
                <a:lnTo>
                  <a:pt x="308473" y="470053"/>
                </a:lnTo>
                <a:lnTo>
                  <a:pt x="308473" y="657339"/>
                </a:lnTo>
                <a:lnTo>
                  <a:pt x="113841" y="657339"/>
                </a:lnTo>
                <a:lnTo>
                  <a:pt x="113841" y="359884"/>
                </a:lnTo>
                <a:lnTo>
                  <a:pt x="0" y="352539"/>
                </a:lnTo>
                <a:close/>
              </a:path>
            </a:pathLst>
          </a:custGeom>
          <a:solidFill>
            <a:schemeClr val="bg2">
              <a:lumMod val="5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8" name="手繪多邊形 47"/>
          <p:cNvSpPr/>
          <p:nvPr/>
        </p:nvSpPr>
        <p:spPr>
          <a:xfrm>
            <a:off x="1506158" y="5120328"/>
            <a:ext cx="771181" cy="657339"/>
          </a:xfrm>
          <a:custGeom>
            <a:avLst/>
            <a:gdLst>
              <a:gd name="connsiteX0" fmla="*/ 0 w 771181"/>
              <a:gd name="connsiteY0" fmla="*/ 352539 h 657339"/>
              <a:gd name="connsiteX1" fmla="*/ 381918 w 771181"/>
              <a:gd name="connsiteY1" fmla="*/ 0 h 657339"/>
              <a:gd name="connsiteX2" fmla="*/ 499432 w 771181"/>
              <a:gd name="connsiteY2" fmla="*/ 110168 h 657339"/>
              <a:gd name="connsiteX3" fmla="*/ 495759 w 771181"/>
              <a:gd name="connsiteY3" fmla="*/ 36723 h 657339"/>
              <a:gd name="connsiteX4" fmla="*/ 627962 w 771181"/>
              <a:gd name="connsiteY4" fmla="*/ 44067 h 657339"/>
              <a:gd name="connsiteX5" fmla="*/ 624290 w 771181"/>
              <a:gd name="connsiteY5" fmla="*/ 224009 h 657339"/>
              <a:gd name="connsiteX6" fmla="*/ 771181 w 771181"/>
              <a:gd name="connsiteY6" fmla="*/ 363556 h 657339"/>
              <a:gd name="connsiteX7" fmla="*/ 661012 w 771181"/>
              <a:gd name="connsiteY7" fmla="*/ 363556 h 657339"/>
              <a:gd name="connsiteX8" fmla="*/ 661012 w 771181"/>
              <a:gd name="connsiteY8" fmla="*/ 653667 h 657339"/>
              <a:gd name="connsiteX9" fmla="*/ 459037 w 771181"/>
              <a:gd name="connsiteY9" fmla="*/ 653667 h 657339"/>
              <a:gd name="connsiteX10" fmla="*/ 459037 w 771181"/>
              <a:gd name="connsiteY10" fmla="*/ 470053 h 657339"/>
              <a:gd name="connsiteX11" fmla="*/ 308473 w 771181"/>
              <a:gd name="connsiteY11" fmla="*/ 470053 h 657339"/>
              <a:gd name="connsiteX12" fmla="*/ 308473 w 771181"/>
              <a:gd name="connsiteY12" fmla="*/ 657339 h 657339"/>
              <a:gd name="connsiteX13" fmla="*/ 113841 w 771181"/>
              <a:gd name="connsiteY13" fmla="*/ 657339 h 657339"/>
              <a:gd name="connsiteX14" fmla="*/ 113841 w 771181"/>
              <a:gd name="connsiteY14" fmla="*/ 359884 h 657339"/>
              <a:gd name="connsiteX15" fmla="*/ 0 w 771181"/>
              <a:gd name="connsiteY15" fmla="*/ 352539 h 657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71181" h="657339">
                <a:moveTo>
                  <a:pt x="0" y="352539"/>
                </a:moveTo>
                <a:lnTo>
                  <a:pt x="381918" y="0"/>
                </a:lnTo>
                <a:lnTo>
                  <a:pt x="499432" y="110168"/>
                </a:lnTo>
                <a:lnTo>
                  <a:pt x="495759" y="36723"/>
                </a:lnTo>
                <a:lnTo>
                  <a:pt x="627962" y="44067"/>
                </a:lnTo>
                <a:lnTo>
                  <a:pt x="624290" y="224009"/>
                </a:lnTo>
                <a:lnTo>
                  <a:pt x="771181" y="363556"/>
                </a:lnTo>
                <a:lnTo>
                  <a:pt x="661012" y="363556"/>
                </a:lnTo>
                <a:lnTo>
                  <a:pt x="661012" y="653667"/>
                </a:lnTo>
                <a:lnTo>
                  <a:pt x="459037" y="653667"/>
                </a:lnTo>
                <a:lnTo>
                  <a:pt x="459037" y="470053"/>
                </a:lnTo>
                <a:lnTo>
                  <a:pt x="308473" y="470053"/>
                </a:lnTo>
                <a:lnTo>
                  <a:pt x="308473" y="657339"/>
                </a:lnTo>
                <a:lnTo>
                  <a:pt x="113841" y="657339"/>
                </a:lnTo>
                <a:lnTo>
                  <a:pt x="113841" y="359884"/>
                </a:lnTo>
                <a:lnTo>
                  <a:pt x="0" y="352539"/>
                </a:lnTo>
                <a:close/>
              </a:path>
            </a:pathLst>
          </a:custGeom>
          <a:solidFill>
            <a:schemeClr val="bg2">
              <a:lumMod val="5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50" name="手繪多邊形 49"/>
          <p:cNvSpPr/>
          <p:nvPr/>
        </p:nvSpPr>
        <p:spPr>
          <a:xfrm>
            <a:off x="1937832" y="4371495"/>
            <a:ext cx="771181" cy="657339"/>
          </a:xfrm>
          <a:custGeom>
            <a:avLst/>
            <a:gdLst>
              <a:gd name="connsiteX0" fmla="*/ 0 w 771181"/>
              <a:gd name="connsiteY0" fmla="*/ 352539 h 657339"/>
              <a:gd name="connsiteX1" fmla="*/ 381918 w 771181"/>
              <a:gd name="connsiteY1" fmla="*/ 0 h 657339"/>
              <a:gd name="connsiteX2" fmla="*/ 499432 w 771181"/>
              <a:gd name="connsiteY2" fmla="*/ 110168 h 657339"/>
              <a:gd name="connsiteX3" fmla="*/ 495759 w 771181"/>
              <a:gd name="connsiteY3" fmla="*/ 36723 h 657339"/>
              <a:gd name="connsiteX4" fmla="*/ 627962 w 771181"/>
              <a:gd name="connsiteY4" fmla="*/ 44067 h 657339"/>
              <a:gd name="connsiteX5" fmla="*/ 624290 w 771181"/>
              <a:gd name="connsiteY5" fmla="*/ 224009 h 657339"/>
              <a:gd name="connsiteX6" fmla="*/ 771181 w 771181"/>
              <a:gd name="connsiteY6" fmla="*/ 363556 h 657339"/>
              <a:gd name="connsiteX7" fmla="*/ 661012 w 771181"/>
              <a:gd name="connsiteY7" fmla="*/ 363556 h 657339"/>
              <a:gd name="connsiteX8" fmla="*/ 661012 w 771181"/>
              <a:gd name="connsiteY8" fmla="*/ 653667 h 657339"/>
              <a:gd name="connsiteX9" fmla="*/ 459037 w 771181"/>
              <a:gd name="connsiteY9" fmla="*/ 653667 h 657339"/>
              <a:gd name="connsiteX10" fmla="*/ 459037 w 771181"/>
              <a:gd name="connsiteY10" fmla="*/ 470053 h 657339"/>
              <a:gd name="connsiteX11" fmla="*/ 308473 w 771181"/>
              <a:gd name="connsiteY11" fmla="*/ 470053 h 657339"/>
              <a:gd name="connsiteX12" fmla="*/ 308473 w 771181"/>
              <a:gd name="connsiteY12" fmla="*/ 657339 h 657339"/>
              <a:gd name="connsiteX13" fmla="*/ 113841 w 771181"/>
              <a:gd name="connsiteY13" fmla="*/ 657339 h 657339"/>
              <a:gd name="connsiteX14" fmla="*/ 113841 w 771181"/>
              <a:gd name="connsiteY14" fmla="*/ 359884 h 657339"/>
              <a:gd name="connsiteX15" fmla="*/ 0 w 771181"/>
              <a:gd name="connsiteY15" fmla="*/ 352539 h 657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71181" h="657339">
                <a:moveTo>
                  <a:pt x="0" y="352539"/>
                </a:moveTo>
                <a:lnTo>
                  <a:pt x="381918" y="0"/>
                </a:lnTo>
                <a:lnTo>
                  <a:pt x="499432" y="110168"/>
                </a:lnTo>
                <a:lnTo>
                  <a:pt x="495759" y="36723"/>
                </a:lnTo>
                <a:lnTo>
                  <a:pt x="627962" y="44067"/>
                </a:lnTo>
                <a:lnTo>
                  <a:pt x="624290" y="224009"/>
                </a:lnTo>
                <a:lnTo>
                  <a:pt x="771181" y="363556"/>
                </a:lnTo>
                <a:lnTo>
                  <a:pt x="661012" y="363556"/>
                </a:lnTo>
                <a:lnTo>
                  <a:pt x="661012" y="653667"/>
                </a:lnTo>
                <a:lnTo>
                  <a:pt x="459037" y="653667"/>
                </a:lnTo>
                <a:lnTo>
                  <a:pt x="459037" y="470053"/>
                </a:lnTo>
                <a:lnTo>
                  <a:pt x="308473" y="470053"/>
                </a:lnTo>
                <a:lnTo>
                  <a:pt x="308473" y="657339"/>
                </a:lnTo>
                <a:lnTo>
                  <a:pt x="113841" y="657339"/>
                </a:lnTo>
                <a:lnTo>
                  <a:pt x="113841" y="359884"/>
                </a:lnTo>
                <a:lnTo>
                  <a:pt x="0" y="352539"/>
                </a:lnTo>
                <a:close/>
              </a:path>
            </a:pathLst>
          </a:custGeom>
          <a:solidFill>
            <a:schemeClr val="bg2">
              <a:lumMod val="5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51" name="手繪多邊形 50"/>
          <p:cNvSpPr/>
          <p:nvPr/>
        </p:nvSpPr>
        <p:spPr>
          <a:xfrm>
            <a:off x="2411930" y="4991097"/>
            <a:ext cx="771181" cy="657339"/>
          </a:xfrm>
          <a:custGeom>
            <a:avLst/>
            <a:gdLst>
              <a:gd name="connsiteX0" fmla="*/ 0 w 771181"/>
              <a:gd name="connsiteY0" fmla="*/ 352539 h 657339"/>
              <a:gd name="connsiteX1" fmla="*/ 381918 w 771181"/>
              <a:gd name="connsiteY1" fmla="*/ 0 h 657339"/>
              <a:gd name="connsiteX2" fmla="*/ 499432 w 771181"/>
              <a:gd name="connsiteY2" fmla="*/ 110168 h 657339"/>
              <a:gd name="connsiteX3" fmla="*/ 495759 w 771181"/>
              <a:gd name="connsiteY3" fmla="*/ 36723 h 657339"/>
              <a:gd name="connsiteX4" fmla="*/ 627962 w 771181"/>
              <a:gd name="connsiteY4" fmla="*/ 44067 h 657339"/>
              <a:gd name="connsiteX5" fmla="*/ 624290 w 771181"/>
              <a:gd name="connsiteY5" fmla="*/ 224009 h 657339"/>
              <a:gd name="connsiteX6" fmla="*/ 771181 w 771181"/>
              <a:gd name="connsiteY6" fmla="*/ 363556 h 657339"/>
              <a:gd name="connsiteX7" fmla="*/ 661012 w 771181"/>
              <a:gd name="connsiteY7" fmla="*/ 363556 h 657339"/>
              <a:gd name="connsiteX8" fmla="*/ 661012 w 771181"/>
              <a:gd name="connsiteY8" fmla="*/ 653667 h 657339"/>
              <a:gd name="connsiteX9" fmla="*/ 459037 w 771181"/>
              <a:gd name="connsiteY9" fmla="*/ 653667 h 657339"/>
              <a:gd name="connsiteX10" fmla="*/ 459037 w 771181"/>
              <a:gd name="connsiteY10" fmla="*/ 470053 h 657339"/>
              <a:gd name="connsiteX11" fmla="*/ 308473 w 771181"/>
              <a:gd name="connsiteY11" fmla="*/ 470053 h 657339"/>
              <a:gd name="connsiteX12" fmla="*/ 308473 w 771181"/>
              <a:gd name="connsiteY12" fmla="*/ 657339 h 657339"/>
              <a:gd name="connsiteX13" fmla="*/ 113841 w 771181"/>
              <a:gd name="connsiteY13" fmla="*/ 657339 h 657339"/>
              <a:gd name="connsiteX14" fmla="*/ 113841 w 771181"/>
              <a:gd name="connsiteY14" fmla="*/ 359884 h 657339"/>
              <a:gd name="connsiteX15" fmla="*/ 0 w 771181"/>
              <a:gd name="connsiteY15" fmla="*/ 352539 h 657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71181" h="657339">
                <a:moveTo>
                  <a:pt x="0" y="352539"/>
                </a:moveTo>
                <a:lnTo>
                  <a:pt x="381918" y="0"/>
                </a:lnTo>
                <a:lnTo>
                  <a:pt x="499432" y="110168"/>
                </a:lnTo>
                <a:lnTo>
                  <a:pt x="495759" y="36723"/>
                </a:lnTo>
                <a:lnTo>
                  <a:pt x="627962" y="44067"/>
                </a:lnTo>
                <a:lnTo>
                  <a:pt x="624290" y="224009"/>
                </a:lnTo>
                <a:lnTo>
                  <a:pt x="771181" y="363556"/>
                </a:lnTo>
                <a:lnTo>
                  <a:pt x="661012" y="363556"/>
                </a:lnTo>
                <a:lnTo>
                  <a:pt x="661012" y="653667"/>
                </a:lnTo>
                <a:lnTo>
                  <a:pt x="459037" y="653667"/>
                </a:lnTo>
                <a:lnTo>
                  <a:pt x="459037" y="470053"/>
                </a:lnTo>
                <a:lnTo>
                  <a:pt x="308473" y="470053"/>
                </a:lnTo>
                <a:lnTo>
                  <a:pt x="308473" y="657339"/>
                </a:lnTo>
                <a:lnTo>
                  <a:pt x="113841" y="657339"/>
                </a:lnTo>
                <a:lnTo>
                  <a:pt x="113841" y="359884"/>
                </a:lnTo>
                <a:lnTo>
                  <a:pt x="0" y="352539"/>
                </a:lnTo>
                <a:close/>
              </a:path>
            </a:pathLst>
          </a:custGeom>
          <a:solidFill>
            <a:schemeClr val="bg2">
              <a:lumMod val="5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52" name="文字方塊 51"/>
          <p:cNvSpPr txBox="1"/>
          <p:nvPr/>
        </p:nvSpPr>
        <p:spPr>
          <a:xfrm>
            <a:off x="8172400" y="6309320"/>
            <a:ext cx="720080" cy="400110"/>
          </a:xfrm>
          <a:prstGeom prst="rect">
            <a:avLst/>
          </a:prstGeom>
          <a:noFill/>
        </p:spPr>
        <p:txBody>
          <a:bodyPr wrap="square" rtlCol="0">
            <a:spAutoFit/>
          </a:bodyPr>
          <a:lstStyle/>
          <a:p>
            <a:pPr algn="r"/>
            <a:fld id="{09F65D26-D536-4AEB-8D21-E5A5B7223C1A}" type="slidenum">
              <a:rPr lang="zh-TW" altLang="en-US" sz="2000" smtClean="0">
                <a:latin typeface="微軟正黑體" panose="020B0604030504040204" pitchFamily="34" charset="-120"/>
                <a:ea typeface="微軟正黑體" panose="020B0604030504040204" pitchFamily="34" charset="-120"/>
              </a:rPr>
              <a:pPr algn="r"/>
              <a:t>5</a:t>
            </a:fld>
            <a:endParaRPr lang="zh-TW" altLang="en-US" sz="2000" dirty="0">
              <a:latin typeface="微軟正黑體" panose="020B0604030504040204" pitchFamily="34" charset="-120"/>
              <a:ea typeface="微軟正黑體" panose="020B0604030504040204" pitchFamily="34" charset="-12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64425" y="1479723"/>
            <a:ext cx="8173416" cy="1323439"/>
          </a:xfrm>
          <a:prstGeom prst="rect">
            <a:avLst/>
          </a:prstGeom>
        </p:spPr>
        <p:txBody>
          <a:bodyPr wrap="square">
            <a:spAutoFit/>
          </a:bodyPr>
          <a:lstStyle/>
          <a:p>
            <a:pPr marL="0" lvl="1" algn="just">
              <a:spcBef>
                <a:spcPts val="600"/>
              </a:spcBef>
            </a:pPr>
            <a:r>
              <a:rPr lang="zh-TW" altLang="zh-TW" sz="2000" dirty="0" smtClean="0">
                <a:latin typeface="微軟正黑體" pitchFamily="34" charset="-120"/>
                <a:ea typeface="微軟正黑體" pitchFamily="34" charset="-120"/>
              </a:rPr>
              <a:t>本部與原住民族委員會歷經多次研商農業發展地區第</a:t>
            </a:r>
            <a:r>
              <a:rPr lang="en-US" altLang="zh-TW" sz="2000" dirty="0" smtClean="0">
                <a:latin typeface="微軟正黑體" pitchFamily="34" charset="-120"/>
                <a:ea typeface="微軟正黑體" pitchFamily="34" charset="-120"/>
              </a:rPr>
              <a:t>4</a:t>
            </a:r>
            <a:r>
              <a:rPr lang="zh-TW" altLang="zh-TW" sz="2000" dirty="0" smtClean="0">
                <a:latin typeface="微軟正黑體" pitchFamily="34" charset="-120"/>
                <a:ea typeface="微軟正黑體" pitchFamily="34" charset="-120"/>
              </a:rPr>
              <a:t>類之劃設方式，即</a:t>
            </a:r>
            <a:r>
              <a:rPr lang="zh-TW" altLang="zh-TW" sz="2000" b="1" dirty="0" smtClean="0">
                <a:solidFill>
                  <a:srgbClr val="FF0000"/>
                </a:solidFill>
                <a:latin typeface="微軟正黑體" pitchFamily="34" charset="-120"/>
                <a:ea typeface="微軟正黑體" pitchFamily="34" charset="-120"/>
              </a:rPr>
              <a:t>已考量山地鄉部落因屬散居型態及地形限制問題</a:t>
            </a:r>
            <a:r>
              <a:rPr lang="zh-TW" altLang="zh-TW" sz="2000" dirty="0" smtClean="0">
                <a:latin typeface="微軟正黑體" pitchFamily="34" charset="-120"/>
                <a:ea typeface="微軟正黑體" pitchFamily="34" charset="-120"/>
              </a:rPr>
              <a:t>，爰</a:t>
            </a:r>
            <a:r>
              <a:rPr lang="zh-TW" altLang="zh-TW" sz="2000" b="1" dirty="0" smtClean="0">
                <a:solidFill>
                  <a:srgbClr val="FF0000"/>
                </a:solidFill>
                <a:latin typeface="微軟正黑體" pitchFamily="34" charset="-120"/>
                <a:ea typeface="微軟正黑體" pitchFamily="34" charset="-120"/>
              </a:rPr>
              <a:t>增列以下</a:t>
            </a:r>
            <a:r>
              <a:rPr lang="en-US" altLang="zh-TW" sz="2000" b="1" dirty="0" smtClean="0">
                <a:solidFill>
                  <a:srgbClr val="FF0000"/>
                </a:solidFill>
                <a:latin typeface="微軟正黑體" pitchFamily="34" charset="-120"/>
                <a:ea typeface="微軟正黑體" pitchFamily="34" charset="-120"/>
              </a:rPr>
              <a:t>4</a:t>
            </a:r>
            <a:r>
              <a:rPr lang="zh-TW" altLang="zh-TW" sz="2000" b="1" dirty="0" smtClean="0">
                <a:solidFill>
                  <a:srgbClr val="FF0000"/>
                </a:solidFill>
                <a:latin typeface="微軟正黑體" pitchFamily="34" charset="-120"/>
                <a:ea typeface="微軟正黑體" pitchFamily="34" charset="-120"/>
              </a:rPr>
              <a:t>項條件</a:t>
            </a:r>
            <a:r>
              <a:rPr lang="zh-TW" altLang="zh-TW" sz="2000" dirty="0" smtClean="0">
                <a:latin typeface="微軟正黑體" pitchFamily="34" charset="-120"/>
                <a:ea typeface="微軟正黑體" pitchFamily="34" charset="-120"/>
              </a:rPr>
              <a:t>，以利各直轄市、縣（市）政府因應原住民族部落條件予以因地制宜劃設。</a:t>
            </a:r>
            <a:endParaRPr lang="zh-TW" altLang="zh-TW" sz="2000" dirty="0">
              <a:latin typeface="微軟正黑體" pitchFamily="34" charset="-120"/>
              <a:ea typeface="微軟正黑體" pitchFamily="34" charset="-120"/>
            </a:endParaRPr>
          </a:p>
        </p:txBody>
      </p:sp>
      <p:sp>
        <p:nvSpPr>
          <p:cNvPr id="29" name="文字方塊 28"/>
          <p:cNvSpPr txBox="1"/>
          <p:nvPr/>
        </p:nvSpPr>
        <p:spPr>
          <a:xfrm>
            <a:off x="464425" y="467961"/>
            <a:ext cx="8212031" cy="584775"/>
          </a:xfrm>
          <a:prstGeom prst="rect">
            <a:avLst/>
          </a:prstGeom>
          <a:noFill/>
        </p:spPr>
        <p:txBody>
          <a:bodyPr wrap="square" rtlCol="0">
            <a:spAutoFit/>
          </a:bodyPr>
          <a:lstStyle/>
          <a:p>
            <a:pPr algn="ctr"/>
            <a:r>
              <a:rPr lang="en-US" altLang="zh-TW" sz="3200" dirty="0" smtClean="0">
                <a:latin typeface="微軟正黑體" pitchFamily="34" charset="-120"/>
                <a:ea typeface="微軟正黑體" pitchFamily="34" charset="-120"/>
              </a:rPr>
              <a:t>(</a:t>
            </a:r>
            <a:r>
              <a:rPr lang="zh-TW" altLang="en-US" sz="3200" dirty="0" smtClean="0">
                <a:latin typeface="微軟正黑體" pitchFamily="34" charset="-120"/>
                <a:ea typeface="微軟正黑體" pitchFamily="34" charset="-120"/>
              </a:rPr>
              <a:t>一</a:t>
            </a:r>
            <a:r>
              <a:rPr lang="en-US" altLang="zh-TW" sz="3200" dirty="0">
                <a:latin typeface="微軟正黑體" pitchFamily="34" charset="-120"/>
                <a:ea typeface="微軟正黑體" pitchFamily="34" charset="-120"/>
              </a:rPr>
              <a:t>)</a:t>
            </a:r>
            <a:r>
              <a:rPr lang="zh-TW" altLang="en-US" sz="3200" dirty="0" smtClean="0">
                <a:latin typeface="微軟正黑體" pitchFamily="34" charset="-120"/>
                <a:ea typeface="微軟正黑體" pitchFamily="34" charset="-120"/>
              </a:rPr>
              <a:t>既有群聚之未合法建築之處理機制</a:t>
            </a:r>
            <a:endParaRPr lang="zh-TW" altLang="en-US" sz="3200" dirty="0">
              <a:latin typeface="微軟正黑體" pitchFamily="34" charset="-120"/>
              <a:ea typeface="微軟正黑體" pitchFamily="34" charset="-120"/>
            </a:endParaRPr>
          </a:p>
        </p:txBody>
      </p:sp>
      <p:cxnSp>
        <p:nvCxnSpPr>
          <p:cNvPr id="30" name="直線接點 29"/>
          <p:cNvCxnSpPr/>
          <p:nvPr/>
        </p:nvCxnSpPr>
        <p:spPr>
          <a:xfrm flipV="1">
            <a:off x="502440" y="332656"/>
            <a:ext cx="8136000"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線接點 30"/>
          <p:cNvCxnSpPr/>
          <p:nvPr/>
        </p:nvCxnSpPr>
        <p:spPr>
          <a:xfrm flipV="1">
            <a:off x="502440" y="1196903"/>
            <a:ext cx="8136000"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文字方塊 2"/>
          <p:cNvSpPr txBox="1"/>
          <p:nvPr/>
        </p:nvSpPr>
        <p:spPr>
          <a:xfrm>
            <a:off x="683568" y="2996952"/>
            <a:ext cx="7848872" cy="2761398"/>
          </a:xfrm>
          <a:prstGeom prst="rect">
            <a:avLst/>
          </a:prstGeom>
          <a:solidFill>
            <a:srgbClr val="C00000">
              <a:alpha val="10000"/>
            </a:srgbClr>
          </a:solidFill>
          <a:ln w="28575">
            <a:solidFill>
              <a:srgbClr val="C00000"/>
            </a:solidFill>
          </a:ln>
        </p:spPr>
        <p:txBody>
          <a:bodyPr wrap="square" rtlCol="0" anchor="ctr" anchorCtr="0">
            <a:noAutofit/>
          </a:bodyPr>
          <a:lstStyle/>
          <a:p>
            <a:pPr marL="185738" indent="-185738" algn="just">
              <a:spcBef>
                <a:spcPts val="600"/>
              </a:spcBef>
            </a:pPr>
            <a:r>
              <a:rPr lang="en-US" altLang="zh-TW" sz="2400" b="1" u="sng" dirty="0">
                <a:latin typeface="微軟正黑體" pitchFamily="34" charset="-120"/>
                <a:ea typeface="微軟正黑體" pitchFamily="34" charset="-120"/>
              </a:rPr>
              <a:t>1.</a:t>
            </a:r>
            <a:r>
              <a:rPr lang="zh-TW" altLang="zh-TW" sz="2400" b="1" u="sng" dirty="0">
                <a:solidFill>
                  <a:srgbClr val="FF0000"/>
                </a:solidFill>
                <a:latin typeface="微軟正黑體" pitchFamily="34" charset="-120"/>
                <a:ea typeface="微軟正黑體" pitchFamily="34" charset="-120"/>
              </a:rPr>
              <a:t>得以既有建物認定</a:t>
            </a:r>
            <a:r>
              <a:rPr lang="zh-TW" altLang="zh-TW" sz="2400" b="1" dirty="0">
                <a:latin typeface="微軟正黑體" pitchFamily="34" charset="-120"/>
                <a:ea typeface="微軟正黑體" pitchFamily="34" charset="-120"/>
              </a:rPr>
              <a:t>，並非僅以甲、丙建築用地認定</a:t>
            </a:r>
            <a:r>
              <a:rPr lang="zh-TW" altLang="en-US" sz="2400" b="1" dirty="0">
                <a:latin typeface="微軟正黑體" pitchFamily="34" charset="-120"/>
                <a:ea typeface="微軟正黑體" pitchFamily="34" charset="-120"/>
              </a:rPr>
              <a:t>。</a:t>
            </a:r>
            <a:endParaRPr lang="zh-TW" altLang="zh-TW" sz="2400" b="1" dirty="0">
              <a:latin typeface="微軟正黑體" pitchFamily="34" charset="-120"/>
              <a:ea typeface="微軟正黑體" pitchFamily="34" charset="-120"/>
            </a:endParaRPr>
          </a:p>
          <a:p>
            <a:pPr marL="185738" indent="-185738" algn="just">
              <a:spcBef>
                <a:spcPts val="600"/>
              </a:spcBef>
            </a:pPr>
            <a:r>
              <a:rPr lang="en-US" altLang="zh-TW" sz="2400" b="1" dirty="0">
                <a:latin typeface="微軟正黑體" pitchFamily="34" charset="-120"/>
                <a:ea typeface="微軟正黑體" pitchFamily="34" charset="-120"/>
              </a:rPr>
              <a:t>2.</a:t>
            </a:r>
            <a:r>
              <a:rPr lang="zh-TW" altLang="zh-TW" sz="2400" b="1" dirty="0">
                <a:latin typeface="微軟正黑體" pitchFamily="34" charset="-120"/>
                <a:ea typeface="微軟正黑體" pitchFamily="34" charset="-120"/>
              </a:rPr>
              <a:t>既有巷道得以納入</a:t>
            </a:r>
            <a:r>
              <a:rPr lang="zh-TW" altLang="en-US" sz="2400" b="1" dirty="0">
                <a:latin typeface="微軟正黑體" pitchFamily="34" charset="-120"/>
                <a:ea typeface="微軟正黑體" pitchFamily="34" charset="-120"/>
              </a:rPr>
              <a:t>。</a:t>
            </a:r>
            <a:endParaRPr lang="zh-TW" altLang="zh-TW" sz="2400" b="1" dirty="0">
              <a:latin typeface="微軟正黑體" pitchFamily="34" charset="-120"/>
              <a:ea typeface="微軟正黑體" pitchFamily="34" charset="-120"/>
            </a:endParaRPr>
          </a:p>
          <a:p>
            <a:pPr marL="185738" indent="-185738" algn="just">
              <a:spcBef>
                <a:spcPts val="600"/>
              </a:spcBef>
            </a:pPr>
            <a:r>
              <a:rPr lang="en-US" altLang="zh-TW" sz="2400" b="1" dirty="0">
                <a:latin typeface="微軟正黑體" pitchFamily="34" charset="-120"/>
                <a:ea typeface="微軟正黑體" pitchFamily="34" charset="-120"/>
              </a:rPr>
              <a:t>3.</a:t>
            </a:r>
            <a:r>
              <a:rPr lang="zh-TW" altLang="zh-TW" sz="2400" b="1" dirty="0">
                <a:latin typeface="微軟正黑體" pitchFamily="34" charset="-120"/>
                <a:ea typeface="微軟正黑體" pitchFamily="34" charset="-120"/>
              </a:rPr>
              <a:t>基本公共設施得以納入</a:t>
            </a:r>
            <a:r>
              <a:rPr lang="zh-TW" altLang="en-US" sz="2400" b="1" dirty="0">
                <a:latin typeface="微軟正黑體" pitchFamily="34" charset="-120"/>
                <a:ea typeface="微軟正黑體" pitchFamily="34" charset="-120"/>
              </a:rPr>
              <a:t>。</a:t>
            </a:r>
            <a:endParaRPr lang="zh-TW" altLang="zh-TW" sz="2400" b="1" dirty="0">
              <a:latin typeface="微軟正黑體" pitchFamily="34" charset="-120"/>
              <a:ea typeface="微軟正黑體" pitchFamily="34" charset="-120"/>
            </a:endParaRPr>
          </a:p>
          <a:p>
            <a:pPr marL="185738" indent="-185738" algn="just">
              <a:spcBef>
                <a:spcPts val="600"/>
              </a:spcBef>
            </a:pPr>
            <a:r>
              <a:rPr lang="en-US" altLang="zh-TW" sz="2400" b="1" dirty="0">
                <a:latin typeface="微軟正黑體" pitchFamily="34" charset="-120"/>
                <a:ea typeface="微軟正黑體" pitchFamily="34" charset="-120"/>
              </a:rPr>
              <a:t>4</a:t>
            </a:r>
            <a:r>
              <a:rPr lang="en-US" altLang="zh-TW" sz="2400" b="1" dirty="0" smtClean="0">
                <a:latin typeface="微軟正黑體" pitchFamily="34" charset="-120"/>
                <a:ea typeface="微軟正黑體" pitchFamily="34" charset="-120"/>
              </a:rPr>
              <a:t>.</a:t>
            </a:r>
            <a:r>
              <a:rPr lang="zh-TW" altLang="en-US" sz="2400" b="1" dirty="0" smtClean="0">
                <a:latin typeface="微軟正黑體" pitchFamily="34" charset="-120"/>
                <a:ea typeface="微軟正黑體" pitchFamily="34" charset="-120"/>
              </a:rPr>
              <a:t>考量</a:t>
            </a:r>
            <a:r>
              <a:rPr lang="zh-TW" altLang="zh-TW" sz="2400" b="1" dirty="0">
                <a:latin typeface="微軟正黑體" pitchFamily="34" charset="-120"/>
                <a:ea typeface="微軟正黑體" pitchFamily="34" charset="-120"/>
              </a:rPr>
              <a:t>當地</a:t>
            </a:r>
            <a:r>
              <a:rPr lang="zh-TW" altLang="zh-TW" sz="2400" b="1" dirty="0">
                <a:solidFill>
                  <a:srgbClr val="FF0000"/>
                </a:solidFill>
                <a:latin typeface="微軟正黑體" pitchFamily="34" charset="-120"/>
                <a:ea typeface="微軟正黑體" pitchFamily="34" charset="-120"/>
              </a:rPr>
              <a:t>特殊客觀條件</a:t>
            </a:r>
            <a:r>
              <a:rPr lang="zh-TW" altLang="zh-TW" sz="2400" b="1" dirty="0" smtClean="0">
                <a:latin typeface="微軟正黑體" pitchFamily="34" charset="-120"/>
                <a:ea typeface="微軟正黑體" pitchFamily="34" charset="-120"/>
              </a:rPr>
              <a:t>，</a:t>
            </a:r>
            <a:r>
              <a:rPr lang="zh-TW" altLang="en-US" sz="2400" b="1" dirty="0" smtClean="0">
                <a:latin typeface="微軟正黑體" pitchFamily="34" charset="-120"/>
                <a:ea typeface="微軟正黑體" pitchFamily="34" charset="-120"/>
              </a:rPr>
              <a:t>並經國土計畫審議會同意，得</a:t>
            </a:r>
            <a:r>
              <a:rPr lang="zh-TW" altLang="zh-TW" sz="2400" b="1" dirty="0">
                <a:latin typeface="微軟正黑體" pitchFamily="34" charset="-120"/>
                <a:ea typeface="微軟正黑體" pitchFamily="34" charset="-120"/>
              </a:rPr>
              <a:t>不受上開劃設原則規定之限制</a:t>
            </a:r>
            <a:r>
              <a:rPr lang="zh-TW" altLang="zh-TW" sz="2400" b="1" dirty="0" smtClean="0">
                <a:latin typeface="微軟正黑體" pitchFamily="34" charset="-120"/>
                <a:ea typeface="微軟正黑體" pitchFamily="34" charset="-120"/>
              </a:rPr>
              <a:t>。</a:t>
            </a:r>
            <a:endParaRPr lang="zh-TW" altLang="en-US" sz="2400" dirty="0"/>
          </a:p>
        </p:txBody>
      </p:sp>
      <p:sp>
        <p:nvSpPr>
          <p:cNvPr id="32" name="文字方塊 31"/>
          <p:cNvSpPr txBox="1"/>
          <p:nvPr/>
        </p:nvSpPr>
        <p:spPr>
          <a:xfrm>
            <a:off x="8172400" y="6309320"/>
            <a:ext cx="720080" cy="400110"/>
          </a:xfrm>
          <a:prstGeom prst="rect">
            <a:avLst/>
          </a:prstGeom>
          <a:noFill/>
        </p:spPr>
        <p:txBody>
          <a:bodyPr wrap="square" rtlCol="0">
            <a:spAutoFit/>
          </a:bodyPr>
          <a:lstStyle/>
          <a:p>
            <a:pPr algn="r"/>
            <a:fld id="{09F65D26-D536-4AEB-8D21-E5A5B7223C1A}" type="slidenum">
              <a:rPr lang="zh-TW" altLang="en-US" sz="2000" smtClean="0">
                <a:latin typeface="微軟正黑體" panose="020B0604030504040204" pitchFamily="34" charset="-120"/>
                <a:ea typeface="微軟正黑體" panose="020B0604030504040204" pitchFamily="34" charset="-120"/>
              </a:rPr>
              <a:pPr algn="r"/>
              <a:t>6</a:t>
            </a:fld>
            <a:endParaRPr lang="zh-TW" altLang="en-US" sz="2000" dirty="0">
              <a:latin typeface="微軟正黑體" panose="020B0604030504040204" pitchFamily="34" charset="-120"/>
              <a:ea typeface="微軟正黑體" panose="020B0604030504040204" pitchFamily="34" charset="-120"/>
            </a:endParaRPr>
          </a:p>
        </p:txBody>
      </p:sp>
      <p:sp>
        <p:nvSpPr>
          <p:cNvPr id="8" name="橢圓形圖說文字 7"/>
          <p:cNvSpPr/>
          <p:nvPr/>
        </p:nvSpPr>
        <p:spPr>
          <a:xfrm>
            <a:off x="5508104" y="5254294"/>
            <a:ext cx="1656184" cy="828000"/>
          </a:xfrm>
          <a:prstGeom prst="wedgeEllipseCallout">
            <a:avLst>
              <a:gd name="adj1" fmla="val -62185"/>
              <a:gd name="adj2" fmla="val -56379"/>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TW" altLang="en-US" dirty="0" smtClean="0">
                <a:solidFill>
                  <a:schemeClr val="bg1"/>
                </a:solidFill>
                <a:latin typeface="微軟正黑體" panose="020B0604030504040204" pitchFamily="34" charset="-120"/>
                <a:ea typeface="微軟正黑體" panose="020B0604030504040204" pitchFamily="34" charset="-120"/>
              </a:rPr>
              <a:t>因地制宜</a:t>
            </a:r>
            <a:endParaRPr lang="en-US" altLang="zh-TW" dirty="0" smtClean="0">
              <a:solidFill>
                <a:schemeClr val="bg1"/>
              </a:solidFill>
              <a:latin typeface="微軟正黑體" panose="020B0604030504040204" pitchFamily="34" charset="-120"/>
              <a:ea typeface="微軟正黑體" panose="020B0604030504040204" pitchFamily="34" charset="-120"/>
            </a:endParaRPr>
          </a:p>
          <a:p>
            <a:pPr algn="ctr"/>
            <a:r>
              <a:rPr lang="zh-TW" altLang="en-US" dirty="0" smtClean="0">
                <a:solidFill>
                  <a:schemeClr val="bg1"/>
                </a:solidFill>
                <a:latin typeface="微軟正黑體" panose="020B0604030504040204" pitchFamily="34" charset="-120"/>
                <a:ea typeface="微軟正黑體" panose="020B0604030504040204" pitchFamily="34" charset="-120"/>
              </a:rPr>
              <a:t>具體解</a:t>
            </a:r>
            <a:r>
              <a:rPr lang="zh-TW" altLang="en-US" dirty="0">
                <a:solidFill>
                  <a:schemeClr val="bg1"/>
                </a:solidFill>
                <a:latin typeface="微軟正黑體" panose="020B0604030504040204" pitchFamily="34" charset="-120"/>
                <a:ea typeface="微軟正黑體" panose="020B0604030504040204" pitchFamily="34" charset="-120"/>
              </a:rPr>
              <a:t>決</a:t>
            </a:r>
          </a:p>
        </p:txBody>
      </p:sp>
    </p:spTree>
    <p:extLst>
      <p:ext uri="{BB962C8B-B14F-4D97-AF65-F5344CB8AC3E}">
        <p14:creationId xmlns="" xmlns:p14="http://schemas.microsoft.com/office/powerpoint/2010/main" val="8501396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121636" y="4874947"/>
            <a:ext cx="7698836" cy="79208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cxnSp>
        <p:nvCxnSpPr>
          <p:cNvPr id="30" name="直線接點 29"/>
          <p:cNvCxnSpPr/>
          <p:nvPr/>
        </p:nvCxnSpPr>
        <p:spPr>
          <a:xfrm flipV="1">
            <a:off x="502440" y="332656"/>
            <a:ext cx="8136000"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線接點 30"/>
          <p:cNvCxnSpPr/>
          <p:nvPr/>
        </p:nvCxnSpPr>
        <p:spPr>
          <a:xfrm flipV="1">
            <a:off x="502440" y="1213897"/>
            <a:ext cx="8136000"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文字方塊 39"/>
          <p:cNvSpPr txBox="1"/>
          <p:nvPr/>
        </p:nvSpPr>
        <p:spPr>
          <a:xfrm>
            <a:off x="8172400" y="6309320"/>
            <a:ext cx="720080" cy="400110"/>
          </a:xfrm>
          <a:prstGeom prst="rect">
            <a:avLst/>
          </a:prstGeom>
          <a:noFill/>
        </p:spPr>
        <p:txBody>
          <a:bodyPr wrap="square" rtlCol="0">
            <a:spAutoFit/>
          </a:bodyPr>
          <a:lstStyle/>
          <a:p>
            <a:pPr algn="r"/>
            <a:fld id="{09F65D26-D536-4AEB-8D21-E5A5B7223C1A}" type="slidenum">
              <a:rPr lang="zh-TW" altLang="en-US" sz="2000" smtClean="0">
                <a:latin typeface="微軟正黑體" panose="020B0604030504040204" pitchFamily="34" charset="-120"/>
                <a:ea typeface="微軟正黑體" panose="020B0604030504040204" pitchFamily="34" charset="-120"/>
              </a:rPr>
              <a:pPr algn="r"/>
              <a:t>7</a:t>
            </a:fld>
            <a:endParaRPr lang="zh-TW" altLang="en-US" sz="2000" dirty="0">
              <a:latin typeface="微軟正黑體" panose="020B0604030504040204" pitchFamily="34" charset="-120"/>
              <a:ea typeface="微軟正黑體" panose="020B0604030504040204" pitchFamily="34" charset="-120"/>
            </a:endParaRPr>
          </a:p>
        </p:txBody>
      </p:sp>
      <p:sp>
        <p:nvSpPr>
          <p:cNvPr id="18" name="文字方塊 17"/>
          <p:cNvSpPr txBox="1"/>
          <p:nvPr/>
        </p:nvSpPr>
        <p:spPr>
          <a:xfrm>
            <a:off x="464425" y="467961"/>
            <a:ext cx="8212031" cy="584775"/>
          </a:xfrm>
          <a:prstGeom prst="rect">
            <a:avLst/>
          </a:prstGeom>
          <a:noFill/>
        </p:spPr>
        <p:txBody>
          <a:bodyPr wrap="square" rtlCol="0">
            <a:spAutoFit/>
          </a:bodyPr>
          <a:lstStyle/>
          <a:p>
            <a:pPr algn="ctr"/>
            <a:r>
              <a:rPr lang="en-US" altLang="zh-TW" sz="3200" dirty="0" smtClean="0">
                <a:latin typeface="微軟正黑體" pitchFamily="34" charset="-120"/>
                <a:ea typeface="微軟正黑體" pitchFamily="34" charset="-120"/>
              </a:rPr>
              <a:t>(</a:t>
            </a:r>
            <a:r>
              <a:rPr lang="zh-TW" altLang="en-US" sz="3200" dirty="0" smtClean="0">
                <a:latin typeface="微軟正黑體" pitchFamily="34" charset="-120"/>
                <a:ea typeface="微軟正黑體" pitchFamily="34" charset="-120"/>
              </a:rPr>
              <a:t>二</a:t>
            </a:r>
            <a:r>
              <a:rPr lang="en-US" altLang="zh-TW" sz="3200" dirty="0" smtClean="0">
                <a:latin typeface="微軟正黑體" pitchFamily="34" charset="-120"/>
                <a:ea typeface="微軟正黑體" pitchFamily="34" charset="-120"/>
              </a:rPr>
              <a:t>)</a:t>
            </a:r>
            <a:r>
              <a:rPr lang="zh-TW" altLang="en-US" sz="3200" dirty="0" smtClean="0">
                <a:latin typeface="微軟正黑體" pitchFamily="34" charset="-120"/>
                <a:ea typeface="微軟正黑體" pitchFamily="34" charset="-120"/>
              </a:rPr>
              <a:t>其他配套措施</a:t>
            </a:r>
            <a:endParaRPr lang="zh-TW" altLang="en-US" sz="3200" dirty="0">
              <a:latin typeface="微軟正黑體" pitchFamily="34" charset="-120"/>
              <a:ea typeface="微軟正黑體" pitchFamily="34" charset="-120"/>
            </a:endParaRPr>
          </a:p>
        </p:txBody>
      </p:sp>
      <p:sp>
        <p:nvSpPr>
          <p:cNvPr id="3" name="文字方塊 2"/>
          <p:cNvSpPr txBox="1"/>
          <p:nvPr/>
        </p:nvSpPr>
        <p:spPr>
          <a:xfrm>
            <a:off x="323528" y="2564904"/>
            <a:ext cx="697627" cy="400110"/>
          </a:xfrm>
          <a:prstGeom prst="rect">
            <a:avLst/>
          </a:prstGeom>
          <a:noFill/>
        </p:spPr>
        <p:txBody>
          <a:bodyPr wrap="none" rtlCol="0">
            <a:spAutoFit/>
          </a:bodyPr>
          <a:lstStyle/>
          <a:p>
            <a:r>
              <a:rPr lang="zh-TW" altLang="en-US" sz="2000" b="1" dirty="0" smtClean="0">
                <a:latin typeface="微軟正黑體" pitchFamily="34" charset="-120"/>
                <a:ea typeface="微軟正黑體" pitchFamily="34" charset="-120"/>
              </a:rPr>
              <a:t>短期</a:t>
            </a:r>
            <a:endParaRPr lang="zh-TW" altLang="en-US" sz="2000" b="1" dirty="0">
              <a:latin typeface="微軟正黑體" pitchFamily="34" charset="-120"/>
              <a:ea typeface="微軟正黑體" pitchFamily="34" charset="-120"/>
            </a:endParaRPr>
          </a:p>
        </p:txBody>
      </p:sp>
      <p:sp>
        <p:nvSpPr>
          <p:cNvPr id="20" name="文字方塊 19"/>
          <p:cNvSpPr txBox="1"/>
          <p:nvPr/>
        </p:nvSpPr>
        <p:spPr>
          <a:xfrm>
            <a:off x="395536" y="3861048"/>
            <a:ext cx="697627" cy="400110"/>
          </a:xfrm>
          <a:prstGeom prst="rect">
            <a:avLst/>
          </a:prstGeom>
          <a:noFill/>
        </p:spPr>
        <p:txBody>
          <a:bodyPr wrap="none" rtlCol="0">
            <a:spAutoFit/>
          </a:bodyPr>
          <a:lstStyle/>
          <a:p>
            <a:r>
              <a:rPr lang="zh-TW" altLang="en-US" sz="2000" b="1" dirty="0">
                <a:latin typeface="微軟正黑體" pitchFamily="34" charset="-120"/>
                <a:ea typeface="微軟正黑體" pitchFamily="34" charset="-120"/>
              </a:rPr>
              <a:t>中</a:t>
            </a:r>
            <a:r>
              <a:rPr lang="zh-TW" altLang="en-US" sz="2000" b="1" dirty="0" smtClean="0">
                <a:latin typeface="微軟正黑體" pitchFamily="34" charset="-120"/>
                <a:ea typeface="微軟正黑體" pitchFamily="34" charset="-120"/>
              </a:rPr>
              <a:t>期</a:t>
            </a:r>
            <a:endParaRPr lang="zh-TW" altLang="en-US" sz="2000" b="1" dirty="0">
              <a:latin typeface="微軟正黑體" pitchFamily="34" charset="-120"/>
              <a:ea typeface="微軟正黑體" pitchFamily="34" charset="-120"/>
            </a:endParaRPr>
          </a:p>
        </p:txBody>
      </p:sp>
      <p:sp>
        <p:nvSpPr>
          <p:cNvPr id="21" name="文字方塊 20"/>
          <p:cNvSpPr txBox="1"/>
          <p:nvPr/>
        </p:nvSpPr>
        <p:spPr>
          <a:xfrm>
            <a:off x="395536" y="5085184"/>
            <a:ext cx="697627" cy="400110"/>
          </a:xfrm>
          <a:prstGeom prst="rect">
            <a:avLst/>
          </a:prstGeom>
          <a:noFill/>
        </p:spPr>
        <p:txBody>
          <a:bodyPr wrap="none" rtlCol="0">
            <a:spAutoFit/>
          </a:bodyPr>
          <a:lstStyle/>
          <a:p>
            <a:r>
              <a:rPr lang="zh-TW" altLang="en-US" sz="2000" b="1" dirty="0">
                <a:latin typeface="微軟正黑體" pitchFamily="34" charset="-120"/>
                <a:ea typeface="微軟正黑體" pitchFamily="34" charset="-120"/>
              </a:rPr>
              <a:t>長</a:t>
            </a:r>
            <a:r>
              <a:rPr lang="zh-TW" altLang="en-US" sz="2000" b="1" dirty="0" smtClean="0">
                <a:latin typeface="微軟正黑體" pitchFamily="34" charset="-120"/>
                <a:ea typeface="微軟正黑體" pitchFamily="34" charset="-120"/>
              </a:rPr>
              <a:t>期</a:t>
            </a:r>
            <a:endParaRPr lang="zh-TW" altLang="en-US" sz="2000" b="1" dirty="0">
              <a:latin typeface="微軟正黑體" pitchFamily="34" charset="-120"/>
              <a:ea typeface="微軟正黑體" pitchFamily="34" charset="-120"/>
            </a:endParaRPr>
          </a:p>
        </p:txBody>
      </p:sp>
      <p:sp>
        <p:nvSpPr>
          <p:cNvPr id="22" name="文字方塊 21"/>
          <p:cNvSpPr txBox="1"/>
          <p:nvPr/>
        </p:nvSpPr>
        <p:spPr>
          <a:xfrm>
            <a:off x="2303240" y="1628800"/>
            <a:ext cx="1467068" cy="400110"/>
          </a:xfrm>
          <a:prstGeom prst="rect">
            <a:avLst/>
          </a:prstGeom>
          <a:noFill/>
        </p:spPr>
        <p:txBody>
          <a:bodyPr wrap="none" rtlCol="0">
            <a:spAutoFit/>
          </a:bodyPr>
          <a:lstStyle/>
          <a:p>
            <a:r>
              <a:rPr lang="zh-TW" altLang="en-US" sz="2000" b="1" dirty="0">
                <a:latin typeface="微軟正黑體" pitchFamily="34" charset="-120"/>
                <a:ea typeface="微軟正黑體" pitchFamily="34" charset="-120"/>
              </a:rPr>
              <a:t>區域計畫法</a:t>
            </a:r>
          </a:p>
        </p:txBody>
      </p:sp>
      <p:sp>
        <p:nvSpPr>
          <p:cNvPr id="34" name="文字方塊 33"/>
          <p:cNvSpPr txBox="1"/>
          <p:nvPr/>
        </p:nvSpPr>
        <p:spPr>
          <a:xfrm>
            <a:off x="6221148" y="1660738"/>
            <a:ext cx="1467068" cy="400110"/>
          </a:xfrm>
          <a:prstGeom prst="rect">
            <a:avLst/>
          </a:prstGeom>
          <a:noFill/>
        </p:spPr>
        <p:txBody>
          <a:bodyPr wrap="none" rtlCol="0">
            <a:spAutoFit/>
          </a:bodyPr>
          <a:lstStyle/>
          <a:p>
            <a:r>
              <a:rPr lang="zh-TW" altLang="en-US" sz="2000" b="1" dirty="0">
                <a:latin typeface="微軟正黑體" pitchFamily="34" charset="-120"/>
                <a:ea typeface="微軟正黑體" pitchFamily="34" charset="-120"/>
              </a:rPr>
              <a:t>國土計畫</a:t>
            </a:r>
            <a:r>
              <a:rPr lang="zh-TW" altLang="en-US" sz="2000" b="1" dirty="0" smtClean="0">
                <a:latin typeface="微軟正黑體" pitchFamily="34" charset="-120"/>
                <a:ea typeface="微軟正黑體" pitchFamily="34" charset="-120"/>
              </a:rPr>
              <a:t>法</a:t>
            </a:r>
            <a:endParaRPr lang="zh-TW" altLang="en-US" sz="2000" b="1" dirty="0">
              <a:latin typeface="微軟正黑體" pitchFamily="34" charset="-120"/>
              <a:ea typeface="微軟正黑體" pitchFamily="34" charset="-120"/>
            </a:endParaRPr>
          </a:p>
        </p:txBody>
      </p:sp>
      <p:sp>
        <p:nvSpPr>
          <p:cNvPr id="36" name="文字方塊 35"/>
          <p:cNvSpPr txBox="1"/>
          <p:nvPr/>
        </p:nvSpPr>
        <p:spPr>
          <a:xfrm>
            <a:off x="1115616" y="2132856"/>
            <a:ext cx="3851920" cy="707886"/>
          </a:xfrm>
          <a:prstGeom prst="rect">
            <a:avLst/>
          </a:prstGeom>
          <a:solidFill>
            <a:schemeClr val="accent3">
              <a:lumMod val="20000"/>
              <a:lumOff val="80000"/>
            </a:schemeClr>
          </a:solidFill>
          <a:ln>
            <a:noFill/>
          </a:ln>
        </p:spPr>
        <p:txBody>
          <a:bodyPr wrap="square" rtlCol="0">
            <a:spAutoFit/>
          </a:bodyPr>
          <a:lstStyle/>
          <a:p>
            <a:r>
              <a:rPr lang="zh-TW" altLang="en-US" sz="2000" dirty="0">
                <a:latin typeface="微軟正黑體" pitchFamily="34" charset="-120"/>
                <a:ea typeface="微軟正黑體" pitchFamily="34" charset="-120"/>
              </a:rPr>
              <a:t>更正</a:t>
            </a:r>
            <a:r>
              <a:rPr lang="zh-TW" altLang="en-US" sz="2000" dirty="0" smtClean="0">
                <a:latin typeface="微軟正黑體" pitchFamily="34" charset="-120"/>
                <a:ea typeface="微軟正黑體" pitchFamily="34" charset="-120"/>
              </a:rPr>
              <a:t>為鄉村區或建築用地</a:t>
            </a:r>
            <a:endParaRPr lang="en-US" altLang="zh-TW" sz="2000" dirty="0" smtClean="0">
              <a:latin typeface="微軟正黑體" pitchFamily="34" charset="-120"/>
              <a:ea typeface="微軟正黑體" pitchFamily="34" charset="-120"/>
            </a:endParaRPr>
          </a:p>
          <a:p>
            <a:endParaRPr lang="en-US" altLang="zh-TW" sz="2000" dirty="0" smtClean="0">
              <a:latin typeface="微軟正黑體" pitchFamily="34" charset="-120"/>
              <a:ea typeface="微軟正黑體" pitchFamily="34" charset="-120"/>
            </a:endParaRPr>
          </a:p>
        </p:txBody>
      </p:sp>
      <p:sp>
        <p:nvSpPr>
          <p:cNvPr id="37" name="文字方塊 36"/>
          <p:cNvSpPr txBox="1"/>
          <p:nvPr/>
        </p:nvSpPr>
        <p:spPr>
          <a:xfrm>
            <a:off x="1115616" y="2924944"/>
            <a:ext cx="3861955" cy="400110"/>
          </a:xfrm>
          <a:prstGeom prst="rect">
            <a:avLst/>
          </a:prstGeom>
          <a:solidFill>
            <a:schemeClr val="accent3">
              <a:lumMod val="20000"/>
              <a:lumOff val="80000"/>
            </a:schemeClr>
          </a:solidFill>
        </p:spPr>
        <p:txBody>
          <a:bodyPr wrap="none" rtlCol="0">
            <a:spAutoFit/>
          </a:bodyPr>
          <a:lstStyle/>
          <a:p>
            <a:r>
              <a:rPr lang="zh-TW" altLang="en-US" sz="2000" dirty="0">
                <a:latin typeface="微軟正黑體" pitchFamily="34" charset="-120"/>
                <a:ea typeface="微軟正黑體" pitchFamily="34" charset="-120"/>
              </a:rPr>
              <a:t>使用</a:t>
            </a:r>
            <a:r>
              <a:rPr lang="zh-TW" altLang="en-US" sz="2000" dirty="0" smtClean="0">
                <a:latin typeface="微軟正黑體" pitchFamily="34" charset="-120"/>
                <a:ea typeface="微軟正黑體" pitchFamily="34" charset="-120"/>
              </a:rPr>
              <a:t>地變更</a:t>
            </a:r>
            <a:r>
              <a:rPr lang="en-US" altLang="zh-TW" sz="2000" dirty="0" smtClean="0">
                <a:latin typeface="微軟正黑體" pitchFamily="34" charset="-120"/>
                <a:ea typeface="微軟正黑體" pitchFamily="34" charset="-120"/>
              </a:rPr>
              <a:t>(</a:t>
            </a:r>
            <a:r>
              <a:rPr lang="zh-TW" altLang="en-US" sz="2000" dirty="0" smtClean="0">
                <a:latin typeface="微軟正黑體" pitchFamily="34" charset="-120"/>
                <a:ea typeface="微軟正黑體" pitchFamily="34" charset="-120"/>
              </a:rPr>
              <a:t>管制規則</a:t>
            </a:r>
            <a:r>
              <a:rPr lang="en-US" altLang="zh-TW" sz="2000" dirty="0" smtClean="0">
                <a:latin typeface="微軟正黑體" pitchFamily="34" charset="-120"/>
                <a:ea typeface="微軟正黑體" pitchFamily="34" charset="-120"/>
              </a:rPr>
              <a:t>§46</a:t>
            </a:r>
            <a:r>
              <a:rPr lang="zh-TW" altLang="en-US" sz="2000" dirty="0" smtClean="0">
                <a:latin typeface="微軟正黑體" pitchFamily="34" charset="-120"/>
                <a:ea typeface="微軟正黑體" pitchFamily="34" charset="-120"/>
              </a:rPr>
              <a:t>、</a:t>
            </a:r>
            <a:r>
              <a:rPr lang="en-US" altLang="zh-TW" sz="2000" dirty="0" smtClean="0">
                <a:latin typeface="微軟正黑體" pitchFamily="34" charset="-120"/>
                <a:ea typeface="微軟正黑體" pitchFamily="34" charset="-120"/>
              </a:rPr>
              <a:t>46-1)</a:t>
            </a:r>
            <a:endParaRPr lang="zh-TW" altLang="en-US" sz="2000" dirty="0">
              <a:latin typeface="微軟正黑體" pitchFamily="34" charset="-120"/>
              <a:ea typeface="微軟正黑體" pitchFamily="34" charset="-120"/>
            </a:endParaRPr>
          </a:p>
        </p:txBody>
      </p:sp>
      <p:sp>
        <p:nvSpPr>
          <p:cNvPr id="38" name="文字方塊 37"/>
          <p:cNvSpPr txBox="1"/>
          <p:nvPr/>
        </p:nvSpPr>
        <p:spPr>
          <a:xfrm>
            <a:off x="1115616" y="3657218"/>
            <a:ext cx="3851920" cy="707886"/>
          </a:xfrm>
          <a:prstGeom prst="rect">
            <a:avLst/>
          </a:prstGeom>
          <a:solidFill>
            <a:schemeClr val="accent6">
              <a:lumMod val="40000"/>
              <a:lumOff val="60000"/>
            </a:schemeClr>
          </a:solidFill>
        </p:spPr>
        <p:txBody>
          <a:bodyPr wrap="square" rtlCol="0">
            <a:spAutoFit/>
          </a:bodyPr>
          <a:lstStyle/>
          <a:p>
            <a:r>
              <a:rPr lang="zh-TW" altLang="en-US" sz="2000" dirty="0" smtClean="0">
                <a:latin typeface="微軟正黑體" pitchFamily="34" charset="-120"/>
                <a:ea typeface="微軟正黑體" pitchFamily="34" charset="-120"/>
              </a:rPr>
              <a:t>公辦農村社區土地重劃</a:t>
            </a:r>
            <a:endParaRPr lang="en-US" altLang="zh-TW" sz="2000" dirty="0" smtClean="0">
              <a:latin typeface="微軟正黑體" pitchFamily="34" charset="-120"/>
              <a:ea typeface="微軟正黑體" pitchFamily="34" charset="-120"/>
            </a:endParaRPr>
          </a:p>
          <a:p>
            <a:r>
              <a:rPr lang="en-US" altLang="zh-TW" sz="2000" dirty="0" smtClean="0">
                <a:latin typeface="微軟正黑體" pitchFamily="34" charset="-120"/>
                <a:ea typeface="微軟正黑體" pitchFamily="34" charset="-120"/>
              </a:rPr>
              <a:t>(</a:t>
            </a:r>
            <a:r>
              <a:rPr lang="zh-TW" altLang="en-US" sz="2000" dirty="0" smtClean="0">
                <a:latin typeface="微軟正黑體" pitchFamily="34" charset="-120"/>
                <a:ea typeface="微軟正黑體" pitchFamily="34" charset="-120"/>
              </a:rPr>
              <a:t>結合農村再生資源挹注</a:t>
            </a:r>
            <a:r>
              <a:rPr lang="en-US" altLang="zh-TW" sz="2000" dirty="0" smtClean="0">
                <a:latin typeface="微軟正黑體" pitchFamily="34" charset="-120"/>
                <a:ea typeface="微軟正黑體" pitchFamily="34" charset="-120"/>
              </a:rPr>
              <a:t>)</a:t>
            </a:r>
            <a:endParaRPr lang="zh-TW" altLang="en-US" sz="2000" dirty="0">
              <a:latin typeface="微軟正黑體" pitchFamily="34" charset="-120"/>
              <a:ea typeface="微軟正黑體" pitchFamily="34" charset="-120"/>
            </a:endParaRPr>
          </a:p>
        </p:txBody>
      </p:sp>
      <p:sp>
        <p:nvSpPr>
          <p:cNvPr id="41" name="文字方塊 40"/>
          <p:cNvSpPr txBox="1"/>
          <p:nvPr/>
        </p:nvSpPr>
        <p:spPr>
          <a:xfrm>
            <a:off x="1223120" y="5013176"/>
            <a:ext cx="2236510" cy="400110"/>
          </a:xfrm>
          <a:prstGeom prst="rect">
            <a:avLst/>
          </a:prstGeom>
          <a:noFill/>
        </p:spPr>
        <p:txBody>
          <a:bodyPr wrap="none" rtlCol="0">
            <a:spAutoFit/>
          </a:bodyPr>
          <a:lstStyle/>
          <a:p>
            <a:r>
              <a:rPr lang="zh-TW" altLang="en-US" sz="2000" dirty="0" smtClean="0">
                <a:latin typeface="微軟正黑體" pitchFamily="34" charset="-120"/>
                <a:ea typeface="微軟正黑體" pitchFamily="34" charset="-120"/>
              </a:rPr>
              <a:t>擬訂特定區域計畫</a:t>
            </a:r>
            <a:endParaRPr lang="zh-TW" altLang="en-US" sz="2000" dirty="0">
              <a:latin typeface="微軟正黑體" pitchFamily="34" charset="-120"/>
              <a:ea typeface="微軟正黑體" pitchFamily="34" charset="-120"/>
            </a:endParaRPr>
          </a:p>
        </p:txBody>
      </p:sp>
      <p:sp>
        <p:nvSpPr>
          <p:cNvPr id="42" name="文字方塊 41"/>
          <p:cNvSpPr txBox="1"/>
          <p:nvPr/>
        </p:nvSpPr>
        <p:spPr>
          <a:xfrm>
            <a:off x="5255568" y="2132856"/>
            <a:ext cx="3564904" cy="707886"/>
          </a:xfrm>
          <a:prstGeom prst="rect">
            <a:avLst/>
          </a:prstGeom>
          <a:solidFill>
            <a:schemeClr val="accent3">
              <a:lumMod val="20000"/>
              <a:lumOff val="80000"/>
            </a:schemeClr>
          </a:solidFill>
        </p:spPr>
        <p:txBody>
          <a:bodyPr wrap="square" rtlCol="0">
            <a:spAutoFit/>
          </a:bodyPr>
          <a:lstStyle/>
          <a:p>
            <a:r>
              <a:rPr lang="zh-TW" altLang="en-US" sz="2000" dirty="0" smtClean="0">
                <a:latin typeface="微軟正黑體" pitchFamily="34" charset="-120"/>
                <a:ea typeface="微軟正黑體" pitchFamily="34" charset="-120"/>
              </a:rPr>
              <a:t>劃設農業發展地區第</a:t>
            </a:r>
            <a:r>
              <a:rPr lang="en-US" altLang="zh-TW" sz="2000" dirty="0" smtClean="0">
                <a:latin typeface="微軟正黑體" pitchFamily="34" charset="-120"/>
                <a:ea typeface="微軟正黑體" pitchFamily="34" charset="-120"/>
              </a:rPr>
              <a:t>4</a:t>
            </a:r>
            <a:r>
              <a:rPr lang="zh-TW" altLang="en-US" sz="2000" dirty="0" smtClean="0">
                <a:latin typeface="微軟正黑體" pitchFamily="34" charset="-120"/>
                <a:ea typeface="微軟正黑體" pitchFamily="34" charset="-120"/>
              </a:rPr>
              <a:t>類及</a:t>
            </a:r>
            <a:endParaRPr lang="en-US" altLang="zh-TW" sz="2000" dirty="0" smtClean="0">
              <a:latin typeface="微軟正黑體" pitchFamily="34" charset="-120"/>
              <a:ea typeface="微軟正黑體" pitchFamily="34" charset="-120"/>
            </a:endParaRPr>
          </a:p>
          <a:p>
            <a:r>
              <a:rPr lang="zh-TW" altLang="en-US" sz="2000" dirty="0" smtClean="0">
                <a:latin typeface="微軟正黑體" pitchFamily="34" charset="-120"/>
                <a:ea typeface="微軟正黑體" pitchFamily="34" charset="-120"/>
              </a:rPr>
              <a:t>城鄉發展地區第</a:t>
            </a:r>
            <a:r>
              <a:rPr lang="en-US" altLang="zh-TW" sz="2000" dirty="0" smtClean="0">
                <a:latin typeface="微軟正黑體" pitchFamily="34" charset="-120"/>
                <a:ea typeface="微軟正黑體" pitchFamily="34" charset="-120"/>
              </a:rPr>
              <a:t>3</a:t>
            </a:r>
            <a:r>
              <a:rPr lang="zh-TW" altLang="en-US" sz="2000" dirty="0" smtClean="0">
                <a:latin typeface="微軟正黑體" pitchFamily="34" charset="-120"/>
                <a:ea typeface="微軟正黑體" pitchFamily="34" charset="-120"/>
              </a:rPr>
              <a:t>類</a:t>
            </a:r>
            <a:endParaRPr lang="zh-TW" altLang="en-US" sz="2000" dirty="0">
              <a:latin typeface="微軟正黑體" pitchFamily="34" charset="-120"/>
              <a:ea typeface="微軟正黑體" pitchFamily="34" charset="-120"/>
            </a:endParaRPr>
          </a:p>
        </p:txBody>
      </p:sp>
      <p:sp>
        <p:nvSpPr>
          <p:cNvPr id="16" name="文字方塊 15"/>
          <p:cNvSpPr txBox="1"/>
          <p:nvPr/>
        </p:nvSpPr>
        <p:spPr>
          <a:xfrm>
            <a:off x="5255568" y="2924944"/>
            <a:ext cx="3564904" cy="400110"/>
          </a:xfrm>
          <a:prstGeom prst="rect">
            <a:avLst/>
          </a:prstGeom>
          <a:solidFill>
            <a:schemeClr val="accent3">
              <a:lumMod val="20000"/>
              <a:lumOff val="80000"/>
            </a:schemeClr>
          </a:solidFill>
        </p:spPr>
        <p:txBody>
          <a:bodyPr wrap="square" rtlCol="0">
            <a:spAutoFit/>
          </a:bodyPr>
          <a:lstStyle/>
          <a:p>
            <a:r>
              <a:rPr lang="zh-TW" altLang="en-US" sz="2000" dirty="0" smtClean="0">
                <a:latin typeface="微軟正黑體" pitchFamily="34" charset="-120"/>
                <a:ea typeface="微軟正黑體" pitchFamily="34" charset="-120"/>
              </a:rPr>
              <a:t>因地制宜訂定土地使用管制</a:t>
            </a:r>
            <a:endParaRPr lang="zh-TW" altLang="en-US" sz="2000" dirty="0">
              <a:latin typeface="微軟正黑體" pitchFamily="34" charset="-120"/>
              <a:ea typeface="微軟正黑體" pitchFamily="34" charset="-120"/>
            </a:endParaRPr>
          </a:p>
        </p:txBody>
      </p:sp>
      <p:sp>
        <p:nvSpPr>
          <p:cNvPr id="17" name="文字方塊 16"/>
          <p:cNvSpPr txBox="1"/>
          <p:nvPr/>
        </p:nvSpPr>
        <p:spPr>
          <a:xfrm>
            <a:off x="5255568" y="3645024"/>
            <a:ext cx="3564904" cy="707886"/>
          </a:xfrm>
          <a:prstGeom prst="rect">
            <a:avLst/>
          </a:prstGeom>
          <a:solidFill>
            <a:schemeClr val="accent6">
              <a:lumMod val="40000"/>
              <a:lumOff val="60000"/>
            </a:schemeClr>
          </a:solidFill>
        </p:spPr>
        <p:txBody>
          <a:bodyPr wrap="square" rtlCol="0">
            <a:spAutoFit/>
          </a:bodyPr>
          <a:lstStyle/>
          <a:p>
            <a:r>
              <a:rPr lang="zh-TW" altLang="en-US" sz="2000" dirty="0" smtClean="0">
                <a:latin typeface="微軟正黑體" pitchFamily="34" charset="-120"/>
                <a:ea typeface="微軟正黑體" pitchFamily="34" charset="-120"/>
              </a:rPr>
              <a:t>鄉村地區整體規劃</a:t>
            </a:r>
            <a:endParaRPr lang="en-US" altLang="zh-TW" sz="2000" dirty="0" smtClean="0">
              <a:latin typeface="微軟正黑體" pitchFamily="34" charset="-120"/>
              <a:ea typeface="微軟正黑體" pitchFamily="34" charset="-120"/>
            </a:endParaRPr>
          </a:p>
          <a:p>
            <a:endParaRPr lang="zh-TW" altLang="en-US" sz="2000" dirty="0">
              <a:latin typeface="微軟正黑體" pitchFamily="34" charset="-120"/>
              <a:ea typeface="微軟正黑體" pitchFamily="34" charset="-120"/>
            </a:endParaRPr>
          </a:p>
        </p:txBody>
      </p:sp>
    </p:spTree>
    <p:extLst>
      <p:ext uri="{BB962C8B-B14F-4D97-AF65-F5344CB8AC3E}">
        <p14:creationId xmlns="" xmlns:p14="http://schemas.microsoft.com/office/powerpoint/2010/main" val="1844709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64425" y="1479723"/>
            <a:ext cx="8173416" cy="5570756"/>
          </a:xfrm>
          <a:prstGeom prst="rect">
            <a:avLst/>
          </a:prstGeom>
        </p:spPr>
        <p:txBody>
          <a:bodyPr wrap="square">
            <a:spAutoFit/>
          </a:bodyPr>
          <a:lstStyle/>
          <a:p>
            <a:pPr marL="265113" indent="-265113">
              <a:spcAft>
                <a:spcPts val="1200"/>
              </a:spcAft>
            </a:pPr>
            <a:r>
              <a:rPr lang="en-US" altLang="zh-TW" sz="2400" dirty="0" smtClean="0">
                <a:latin typeface="微軟正黑體" pitchFamily="34" charset="-120"/>
                <a:ea typeface="微軟正黑體" pitchFamily="34" charset="-120"/>
              </a:rPr>
              <a:t>1.</a:t>
            </a:r>
            <a:r>
              <a:rPr lang="zh-TW" altLang="en-US" sz="2400" dirty="0" smtClean="0">
                <a:latin typeface="微軟正黑體" pitchFamily="34" charset="-120"/>
                <a:ea typeface="微軟正黑體" pitchFamily="34" charset="-120"/>
              </a:rPr>
              <a:t>直轄市、縣</a:t>
            </a:r>
            <a:r>
              <a:rPr lang="en-US" altLang="zh-TW" sz="2400" dirty="0" smtClean="0">
                <a:latin typeface="微軟正黑體" pitchFamily="34" charset="-120"/>
                <a:ea typeface="微軟正黑體" pitchFamily="34" charset="-120"/>
              </a:rPr>
              <a:t>(</a:t>
            </a:r>
            <a:r>
              <a:rPr lang="zh-TW" altLang="en-US" sz="2400" dirty="0" smtClean="0">
                <a:latin typeface="微軟正黑體" pitchFamily="34" charset="-120"/>
                <a:ea typeface="微軟正黑體" pitchFamily="34" charset="-120"/>
              </a:rPr>
              <a:t>市</a:t>
            </a:r>
            <a:r>
              <a:rPr lang="en-US" altLang="zh-TW" sz="2400" dirty="0" smtClean="0">
                <a:latin typeface="微軟正黑體" pitchFamily="34" charset="-120"/>
                <a:ea typeface="微軟正黑體" pitchFamily="34" charset="-120"/>
              </a:rPr>
              <a:t>)</a:t>
            </a:r>
            <a:r>
              <a:rPr lang="zh-TW" altLang="en-US" sz="2400" dirty="0" smtClean="0">
                <a:latin typeface="微軟正黑體" pitchFamily="34" charset="-120"/>
                <a:ea typeface="微軟正黑體" pitchFamily="34" charset="-120"/>
              </a:rPr>
              <a:t>國土計畫擬定過程充分溝通並納入民眾參與機制。</a:t>
            </a:r>
            <a:endParaRPr lang="en-US" altLang="zh-TW" sz="2400" dirty="0" smtClean="0">
              <a:latin typeface="微軟正黑體" pitchFamily="34" charset="-120"/>
              <a:ea typeface="微軟正黑體" pitchFamily="34" charset="-120"/>
            </a:endParaRPr>
          </a:p>
          <a:p>
            <a:pPr marL="265113" indent="-265113">
              <a:spcAft>
                <a:spcPts val="1200"/>
              </a:spcAft>
            </a:pPr>
            <a:r>
              <a:rPr lang="en-US" altLang="zh-TW" sz="2400" dirty="0" smtClean="0">
                <a:latin typeface="微軟正黑體" pitchFamily="34" charset="-120"/>
                <a:ea typeface="微軟正黑體" pitchFamily="34" charset="-120"/>
              </a:rPr>
              <a:t>2.</a:t>
            </a:r>
            <a:r>
              <a:rPr lang="zh-TW" altLang="en-US" sz="2400" dirty="0" smtClean="0">
                <a:latin typeface="微軟正黑體" pitchFamily="34" charset="-120"/>
                <a:ea typeface="微軟正黑體" pitchFamily="34" charset="-120"/>
              </a:rPr>
              <a:t>農業發展地區第</a:t>
            </a:r>
            <a:r>
              <a:rPr lang="en-US" altLang="zh-TW" sz="2400" dirty="0" smtClean="0">
                <a:latin typeface="微軟正黑體" pitchFamily="34" charset="-120"/>
                <a:ea typeface="微軟正黑體" pitchFamily="34" charset="-120"/>
              </a:rPr>
              <a:t>4</a:t>
            </a:r>
            <a:r>
              <a:rPr lang="zh-TW" altLang="en-US" sz="2400" dirty="0" smtClean="0">
                <a:latin typeface="微軟正黑體" pitchFamily="34" charset="-120"/>
                <a:ea typeface="微軟正黑體" pitchFamily="34" charset="-120"/>
              </a:rPr>
              <a:t>類劃設原則已考量部落發展及特殊需求，得彈性劃設。</a:t>
            </a:r>
            <a:endParaRPr lang="en-US" altLang="zh-TW" sz="2400" dirty="0" smtClean="0">
              <a:latin typeface="微軟正黑體" pitchFamily="34" charset="-120"/>
              <a:ea typeface="微軟正黑體" pitchFamily="34" charset="-120"/>
            </a:endParaRPr>
          </a:p>
          <a:p>
            <a:pPr marL="265113" indent="-265113">
              <a:spcAft>
                <a:spcPts val="1200"/>
              </a:spcAft>
            </a:pPr>
            <a:r>
              <a:rPr lang="en-US" altLang="zh-TW" sz="2400" dirty="0" smtClean="0">
                <a:latin typeface="微軟正黑體" pitchFamily="34" charset="-120"/>
                <a:ea typeface="微軟正黑體" pitchFamily="34" charset="-120"/>
              </a:rPr>
              <a:t>3.</a:t>
            </a:r>
            <a:r>
              <a:rPr lang="zh-TW" altLang="en-US" sz="2400" dirty="0" smtClean="0">
                <a:latin typeface="微軟正黑體" pitchFamily="34" charset="-120"/>
                <a:ea typeface="微軟正黑體" pitchFamily="34" charset="-120"/>
              </a:rPr>
              <a:t>未來發展需求，可透過鄉村地區整體規劃及原住民特定區域計畫，整體評估規劃，以符合原住民永續發展。</a:t>
            </a:r>
            <a:endParaRPr lang="en-US" altLang="zh-TW" sz="2400" dirty="0" smtClean="0">
              <a:latin typeface="微軟正黑體" pitchFamily="34" charset="-120"/>
              <a:ea typeface="微軟正黑體" pitchFamily="34" charset="-120"/>
            </a:endParaRPr>
          </a:p>
          <a:p>
            <a:pPr marL="265113" indent="-265113">
              <a:spcAft>
                <a:spcPts val="1200"/>
              </a:spcAft>
            </a:pPr>
            <a:r>
              <a:rPr lang="en-US" altLang="zh-TW" sz="2400" dirty="0" smtClean="0">
                <a:latin typeface="微軟正黑體" pitchFamily="34" charset="-120"/>
                <a:ea typeface="微軟正黑體" pitchFamily="34" charset="-120"/>
              </a:rPr>
              <a:t>4.</a:t>
            </a:r>
            <a:r>
              <a:rPr lang="zh-TW" altLang="en-US" sz="2400" dirty="0" smtClean="0">
                <a:latin typeface="微軟正黑體" pitchFamily="34" charset="-120"/>
                <a:ea typeface="微軟正黑體" pitchFamily="34" charset="-120"/>
              </a:rPr>
              <a:t>個別部落有不符劃設原則之特殊需求，將於內政部國土計畫審議會討論，並尊重原民會及原住民委員</a:t>
            </a:r>
            <a:r>
              <a:rPr lang="en-US" altLang="zh-TW" sz="2400" dirty="0" smtClean="0">
                <a:latin typeface="微軟正黑體" pitchFamily="34" charset="-120"/>
                <a:ea typeface="微軟正黑體" pitchFamily="34" charset="-120"/>
              </a:rPr>
              <a:t>(</a:t>
            </a:r>
            <a:r>
              <a:rPr lang="zh-TW" altLang="en-US" sz="2400" dirty="0" smtClean="0">
                <a:latin typeface="微軟正黑體" pitchFamily="34" charset="-120"/>
                <a:ea typeface="微軟正黑體" pitchFamily="34" charset="-120"/>
              </a:rPr>
              <a:t>如官委員大偉</a:t>
            </a:r>
            <a:r>
              <a:rPr lang="en-US" altLang="zh-TW" sz="2400" dirty="0" smtClean="0">
                <a:latin typeface="微軟正黑體" pitchFamily="34" charset="-120"/>
                <a:ea typeface="微軟正黑體" pitchFamily="34" charset="-120"/>
              </a:rPr>
              <a:t>)</a:t>
            </a:r>
            <a:r>
              <a:rPr lang="zh-TW" altLang="en-US" sz="2400" dirty="0" smtClean="0">
                <a:latin typeface="微軟正黑體" pitchFamily="34" charset="-120"/>
                <a:ea typeface="微軟正黑體" pitchFamily="34" charset="-120"/>
              </a:rPr>
              <a:t>之意見，妥予處理。</a:t>
            </a:r>
            <a:endParaRPr lang="en-US" altLang="zh-TW" sz="2400" dirty="0">
              <a:latin typeface="微軟正黑體" pitchFamily="34" charset="-120"/>
              <a:ea typeface="微軟正黑體" pitchFamily="34" charset="-120"/>
            </a:endParaRPr>
          </a:p>
          <a:p>
            <a:pPr>
              <a:spcBef>
                <a:spcPts val="600"/>
              </a:spcBef>
            </a:pPr>
            <a:endParaRPr lang="en-US" altLang="zh-TW" sz="2000" dirty="0" smtClean="0">
              <a:latin typeface="微軟正黑體" pitchFamily="34" charset="-120"/>
              <a:ea typeface="微軟正黑體" pitchFamily="34" charset="-120"/>
            </a:endParaRPr>
          </a:p>
          <a:p>
            <a:pPr>
              <a:spcBef>
                <a:spcPts val="600"/>
              </a:spcBef>
            </a:pPr>
            <a:endParaRPr lang="en-US" altLang="zh-TW" sz="2000" dirty="0">
              <a:latin typeface="微軟正黑體" pitchFamily="34" charset="-120"/>
              <a:ea typeface="微軟正黑體" pitchFamily="34" charset="-120"/>
            </a:endParaRPr>
          </a:p>
          <a:p>
            <a:pPr>
              <a:spcBef>
                <a:spcPts val="600"/>
              </a:spcBef>
            </a:pPr>
            <a:endParaRPr lang="en-US" altLang="zh-TW" sz="2000" dirty="0" smtClean="0">
              <a:latin typeface="微軟正黑體" pitchFamily="34" charset="-120"/>
              <a:ea typeface="微軟正黑體" pitchFamily="34" charset="-120"/>
            </a:endParaRPr>
          </a:p>
          <a:p>
            <a:pPr>
              <a:spcBef>
                <a:spcPts val="600"/>
              </a:spcBef>
            </a:pPr>
            <a:endParaRPr lang="zh-TW" altLang="en-US" sz="2000" dirty="0">
              <a:latin typeface="微軟正黑體" pitchFamily="34" charset="-120"/>
              <a:ea typeface="微軟正黑體" pitchFamily="34" charset="-120"/>
            </a:endParaRPr>
          </a:p>
        </p:txBody>
      </p:sp>
      <p:sp>
        <p:nvSpPr>
          <p:cNvPr id="29" name="文字方塊 28"/>
          <p:cNvSpPr txBox="1"/>
          <p:nvPr/>
        </p:nvSpPr>
        <p:spPr>
          <a:xfrm>
            <a:off x="464425" y="467961"/>
            <a:ext cx="8212031" cy="584775"/>
          </a:xfrm>
          <a:prstGeom prst="rect">
            <a:avLst/>
          </a:prstGeom>
          <a:noFill/>
        </p:spPr>
        <p:txBody>
          <a:bodyPr wrap="square" rtlCol="0">
            <a:spAutoFit/>
          </a:bodyPr>
          <a:lstStyle/>
          <a:p>
            <a:pPr algn="ctr"/>
            <a:r>
              <a:rPr lang="en-US" altLang="zh-TW" sz="3200" dirty="0" smtClean="0">
                <a:latin typeface="微軟正黑體" pitchFamily="34" charset="-120"/>
                <a:ea typeface="微軟正黑體" pitchFamily="34" charset="-120"/>
              </a:rPr>
              <a:t>(</a:t>
            </a:r>
            <a:r>
              <a:rPr lang="zh-TW" altLang="en-US" sz="3200" dirty="0" smtClean="0">
                <a:latin typeface="微軟正黑體" pitchFamily="34" charset="-120"/>
                <a:ea typeface="微軟正黑體" pitchFamily="34" charset="-120"/>
              </a:rPr>
              <a:t>三</a:t>
            </a:r>
            <a:r>
              <a:rPr lang="en-US" altLang="zh-TW" sz="3200" dirty="0" smtClean="0">
                <a:latin typeface="微軟正黑體" pitchFamily="34" charset="-120"/>
                <a:ea typeface="微軟正黑體" pitchFamily="34" charset="-120"/>
              </a:rPr>
              <a:t>)</a:t>
            </a:r>
            <a:r>
              <a:rPr lang="zh-TW" altLang="en-US" sz="3200" dirty="0" smtClean="0">
                <a:latin typeface="微軟正黑體" pitchFamily="34" charset="-120"/>
                <a:ea typeface="微軟正黑體" pitchFamily="34" charset="-120"/>
              </a:rPr>
              <a:t>結論</a:t>
            </a:r>
            <a:endParaRPr lang="zh-TW" altLang="en-US" sz="3200" dirty="0">
              <a:latin typeface="微軟正黑體" pitchFamily="34" charset="-120"/>
              <a:ea typeface="微軟正黑體" pitchFamily="34" charset="-120"/>
            </a:endParaRPr>
          </a:p>
        </p:txBody>
      </p:sp>
      <p:cxnSp>
        <p:nvCxnSpPr>
          <p:cNvPr id="30" name="直線接點 29"/>
          <p:cNvCxnSpPr/>
          <p:nvPr/>
        </p:nvCxnSpPr>
        <p:spPr>
          <a:xfrm flipV="1">
            <a:off x="502440" y="332656"/>
            <a:ext cx="8136000"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線接點 30"/>
          <p:cNvCxnSpPr/>
          <p:nvPr/>
        </p:nvCxnSpPr>
        <p:spPr>
          <a:xfrm flipV="1">
            <a:off x="502440" y="1196903"/>
            <a:ext cx="8136000"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文字方塊 22"/>
          <p:cNvSpPr txBox="1"/>
          <p:nvPr/>
        </p:nvSpPr>
        <p:spPr>
          <a:xfrm>
            <a:off x="8172400" y="6309320"/>
            <a:ext cx="720080" cy="400110"/>
          </a:xfrm>
          <a:prstGeom prst="rect">
            <a:avLst/>
          </a:prstGeom>
          <a:noFill/>
        </p:spPr>
        <p:txBody>
          <a:bodyPr wrap="square" rtlCol="0">
            <a:spAutoFit/>
          </a:bodyPr>
          <a:lstStyle/>
          <a:p>
            <a:pPr algn="r"/>
            <a:fld id="{09F65D26-D536-4AEB-8D21-E5A5B7223C1A}" type="slidenum">
              <a:rPr lang="zh-TW" altLang="en-US" sz="2000" smtClean="0">
                <a:latin typeface="微軟正黑體" panose="020B0604030504040204" pitchFamily="34" charset="-120"/>
                <a:ea typeface="微軟正黑體" panose="020B0604030504040204" pitchFamily="34" charset="-120"/>
              </a:rPr>
              <a:pPr algn="r"/>
              <a:t>8</a:t>
            </a:fld>
            <a:endParaRPr lang="zh-TW" altLang="en-US" sz="2000" dirty="0">
              <a:latin typeface="微軟正黑體" panose="020B0604030504040204" pitchFamily="34" charset="-120"/>
              <a:ea typeface="微軟正黑體" panose="020B0604030504040204" pitchFamily="34" charset="-120"/>
            </a:endParaRPr>
          </a:p>
        </p:txBody>
      </p:sp>
    </p:spTree>
    <p:extLst>
      <p:ext uri="{BB962C8B-B14F-4D97-AF65-F5344CB8AC3E}">
        <p14:creationId xmlns="" xmlns:p14="http://schemas.microsoft.com/office/powerpoint/2010/main" val="8087290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線接點 6"/>
          <p:cNvCxnSpPr/>
          <p:nvPr/>
        </p:nvCxnSpPr>
        <p:spPr>
          <a:xfrm flipV="1">
            <a:off x="1259632" y="2430180"/>
            <a:ext cx="6624000"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接點 7"/>
          <p:cNvCxnSpPr/>
          <p:nvPr/>
        </p:nvCxnSpPr>
        <p:spPr>
          <a:xfrm flipV="1">
            <a:off x="1259632" y="4302388"/>
            <a:ext cx="6624000"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1331640" y="3141549"/>
            <a:ext cx="6408712" cy="630942"/>
          </a:xfrm>
          <a:prstGeom prst="rect">
            <a:avLst/>
          </a:prstGeom>
        </p:spPr>
        <p:txBody>
          <a:bodyPr wrap="square">
            <a:spAutoFit/>
          </a:bodyPr>
          <a:lstStyle/>
          <a:p>
            <a:pPr algn="ctr"/>
            <a:r>
              <a:rPr lang="zh-TW" altLang="en-US" sz="3500" dirty="0" smtClean="0">
                <a:latin typeface="微軟正黑體" pitchFamily="34" charset="-120"/>
                <a:ea typeface="微軟正黑體" pitchFamily="34" charset="-120"/>
              </a:rPr>
              <a:t>參、就提案</a:t>
            </a:r>
            <a:r>
              <a:rPr lang="en-US" altLang="zh-TW" sz="3500" dirty="0" smtClean="0">
                <a:latin typeface="微軟正黑體" pitchFamily="34" charset="-120"/>
                <a:ea typeface="微軟正黑體" pitchFamily="34" charset="-120"/>
              </a:rPr>
              <a:t>20</a:t>
            </a:r>
            <a:endParaRPr lang="en-US" altLang="zh-TW" sz="3500" dirty="0">
              <a:latin typeface="微軟正黑體" pitchFamily="34" charset="-120"/>
              <a:ea typeface="微軟正黑體" pitchFamily="34" charset="-120"/>
            </a:endParaRPr>
          </a:p>
        </p:txBody>
      </p:sp>
      <p:sp>
        <p:nvSpPr>
          <p:cNvPr id="6" name="文字方塊 5"/>
          <p:cNvSpPr txBox="1"/>
          <p:nvPr/>
        </p:nvSpPr>
        <p:spPr>
          <a:xfrm>
            <a:off x="8172400" y="6309320"/>
            <a:ext cx="720080" cy="400110"/>
          </a:xfrm>
          <a:prstGeom prst="rect">
            <a:avLst/>
          </a:prstGeom>
          <a:noFill/>
        </p:spPr>
        <p:txBody>
          <a:bodyPr wrap="square" rtlCol="0">
            <a:spAutoFit/>
          </a:bodyPr>
          <a:lstStyle/>
          <a:p>
            <a:pPr algn="r"/>
            <a:fld id="{09F65D26-D536-4AEB-8D21-E5A5B7223C1A}" type="slidenum">
              <a:rPr lang="zh-TW" altLang="en-US" sz="2000" smtClean="0">
                <a:latin typeface="微軟正黑體" panose="020B0604030504040204" pitchFamily="34" charset="-120"/>
                <a:ea typeface="微軟正黑體" panose="020B0604030504040204" pitchFamily="34" charset="-120"/>
              </a:rPr>
              <a:pPr algn="r"/>
              <a:t>9</a:t>
            </a:fld>
            <a:endParaRPr lang="zh-TW" altLang="en-US" sz="2000" dirty="0">
              <a:latin typeface="微軟正黑體" panose="020B0604030504040204" pitchFamily="34" charset="-120"/>
              <a:ea typeface="微軟正黑體" panose="020B0604030504040204" pitchFamily="34" charset="-120"/>
            </a:endParaRPr>
          </a:p>
        </p:txBody>
      </p:sp>
    </p:spTree>
    <p:extLst>
      <p:ext uri="{BB962C8B-B14F-4D97-AF65-F5344CB8AC3E}">
        <p14:creationId xmlns="" xmlns:p14="http://schemas.microsoft.com/office/powerpoint/2010/main" val="40517884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833</TotalTime>
  <Words>2238</Words>
  <Application>Microsoft Office PowerPoint</Application>
  <PresentationFormat>如螢幕大小 (4:3)</PresentationFormat>
  <Paragraphs>163</Paragraphs>
  <Slides>21</Slides>
  <Notes>0</Notes>
  <HiddenSlides>0</HiddenSlides>
  <MMClips>0</MMClips>
  <ScaleCrop>false</ScaleCrop>
  <HeadingPairs>
    <vt:vector size="4" baseType="variant">
      <vt:variant>
        <vt:lpstr>佈景主題</vt:lpstr>
      </vt:variant>
      <vt:variant>
        <vt:i4>1</vt:i4>
      </vt:variant>
      <vt:variant>
        <vt:lpstr>投影片標題</vt:lpstr>
      </vt:variant>
      <vt:variant>
        <vt:i4>21</vt:i4>
      </vt:variant>
    </vt:vector>
  </HeadingPairs>
  <TitlesOfParts>
    <vt:vector size="22" baseType="lpstr">
      <vt:lpstr>Office 佈景主題</vt:lpstr>
      <vt:lpstr>投影片 1</vt:lpstr>
      <vt:lpstr>投影片 2</vt:lpstr>
      <vt:lpstr>投影片 3</vt:lpstr>
      <vt:lpstr>投影片 4</vt:lpstr>
      <vt:lpstr>投影片 5</vt:lpstr>
      <vt:lpstr>投影片 6</vt:lpstr>
      <vt:lpstr>投影片 7</vt:lpstr>
      <vt:lpstr>投影片 8</vt:lpstr>
      <vt:lpstr>投影片 9</vt:lpstr>
      <vt:lpstr>投影片 10</vt:lpstr>
      <vt:lpstr>投影片 11</vt:lpstr>
      <vt:lpstr>投影片 12</vt:lpstr>
      <vt:lpstr>投影片 13</vt:lpstr>
      <vt:lpstr>投影片 14</vt:lpstr>
      <vt:lpstr>投影片 15</vt:lpstr>
      <vt:lpstr>投影片 16</vt:lpstr>
      <vt:lpstr>投影片 17</vt:lpstr>
      <vt:lpstr>投影片 18</vt:lpstr>
      <vt:lpstr>投影片 19</vt:lpstr>
      <vt:lpstr>投影片 20</vt:lpstr>
      <vt:lpstr>投影片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投影片 1</dc:title>
  <dc:creator>105112</dc:creator>
  <cp:lastModifiedBy>105112</cp:lastModifiedBy>
  <cp:revision>96</cp:revision>
  <cp:lastPrinted>2019-10-15T09:54:27Z</cp:lastPrinted>
  <dcterms:created xsi:type="dcterms:W3CDTF">2019-10-14T07:26:27Z</dcterms:created>
  <dcterms:modified xsi:type="dcterms:W3CDTF">2019-10-16T10:45:43Z</dcterms:modified>
</cp:coreProperties>
</file>